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61" r:id="rId4"/>
    <p:sldId id="258" r:id="rId5"/>
    <p:sldId id="283" r:id="rId6"/>
    <p:sldId id="262" r:id="rId7"/>
    <p:sldId id="284" r:id="rId8"/>
    <p:sldId id="286" r:id="rId9"/>
    <p:sldId id="287" r:id="rId10"/>
    <p:sldId id="288" r:id="rId11"/>
    <p:sldId id="273" r:id="rId12"/>
    <p:sldId id="290" r:id="rId13"/>
    <p:sldId id="268" r:id="rId14"/>
    <p:sldId id="265" r:id="rId15"/>
    <p:sldId id="291" r:id="rId16"/>
    <p:sldId id="292" r:id="rId17"/>
    <p:sldId id="293" r:id="rId18"/>
    <p:sldId id="294" r:id="rId19"/>
    <p:sldId id="295" r:id="rId20"/>
    <p:sldId id="296" r:id="rId21"/>
    <p:sldId id="270" r:id="rId22"/>
    <p:sldId id="260" r:id="rId23"/>
    <p:sldId id="297" r:id="rId24"/>
    <p:sldId id="298" r:id="rId25"/>
    <p:sldId id="299" r:id="rId26"/>
    <p:sldId id="277" r:id="rId27"/>
    <p:sldId id="300" r:id="rId28"/>
    <p:sldId id="278" r:id="rId29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31"/>
    </p:embeddedFont>
    <p:embeddedFont>
      <p:font typeface="Poppins" panose="020B0604020202020204" charset="0"/>
      <p:regular r:id="rId32"/>
      <p:bold r:id="rId33"/>
      <p:italic r:id="rId34"/>
      <p:boldItalic r:id="rId35"/>
    </p:embeddedFont>
    <p:embeddedFont>
      <p:font typeface="Poppins Light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00BB62-D96B-4A5E-AFE7-B50A86F936CE}">
  <a:tblStyle styleId="{AE00BB62-D96B-4A5E-AFE7-B50A86F936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9" autoAdjust="0"/>
    <p:restoredTop sz="94660"/>
  </p:normalViewPr>
  <p:slideViewPr>
    <p:cSldViewPr snapToGrid="0">
      <p:cViewPr varScale="1">
        <p:scale>
          <a:sx n="85" d="100"/>
          <a:sy n="85" d="100"/>
        </p:scale>
        <p:origin x="9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929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333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588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090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757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600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378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056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214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913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6348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023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179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453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632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507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latin typeface="Poppins"/>
                <a:ea typeface="Poppins"/>
                <a:cs typeface="Poppins"/>
                <a:sym typeface="Poppins"/>
              </a:rPr>
              <a:t>“</a:t>
            </a:r>
            <a:endParaRPr sz="72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tx1"/>
                </a:solidFill>
                <a:highlight>
                  <a:srgbClr val="C0C0C0"/>
                </a:highlight>
              </a:rPr>
              <a:t>Aplikasi</a:t>
            </a:r>
            <a:r>
              <a:rPr lang="en-US" sz="3600" dirty="0">
                <a:solidFill>
                  <a:schemeClr val="tx1"/>
                </a:solidFill>
                <a:highlight>
                  <a:srgbClr val="C0C0C0"/>
                </a:highlight>
              </a:rPr>
              <a:t> </a:t>
            </a:r>
            <a:r>
              <a:rPr lang="en-US" sz="3600" dirty="0" err="1">
                <a:solidFill>
                  <a:schemeClr val="tx1"/>
                </a:solidFill>
                <a:highlight>
                  <a:srgbClr val="C0C0C0"/>
                </a:highlight>
              </a:rPr>
              <a:t>Harga</a:t>
            </a:r>
            <a:r>
              <a:rPr lang="en-US" sz="3600" dirty="0">
                <a:solidFill>
                  <a:schemeClr val="tx1"/>
                </a:solidFill>
                <a:highlight>
                  <a:srgbClr val="C0C0C0"/>
                </a:highlight>
              </a:rPr>
              <a:t> </a:t>
            </a:r>
            <a:r>
              <a:rPr lang="en-US" sz="3600" dirty="0" err="1">
                <a:solidFill>
                  <a:schemeClr val="tx1"/>
                </a:solidFill>
                <a:highlight>
                  <a:srgbClr val="C0C0C0"/>
                </a:highlight>
              </a:rPr>
              <a:t>Satuan</a:t>
            </a:r>
            <a:r>
              <a:rPr lang="en-US" sz="3600" dirty="0">
                <a:solidFill>
                  <a:schemeClr val="tx1"/>
                </a:solidFill>
                <a:highlight>
                  <a:srgbClr val="C0C0C0"/>
                </a:highlight>
              </a:rPr>
              <a:t> </a:t>
            </a:r>
            <a:r>
              <a:rPr lang="en-US" sz="3600" dirty="0" err="1">
                <a:solidFill>
                  <a:schemeClr val="tx1"/>
                </a:solidFill>
                <a:highlight>
                  <a:srgbClr val="C0C0C0"/>
                </a:highlight>
              </a:rPr>
              <a:t>Bangunan</a:t>
            </a:r>
            <a:r>
              <a:rPr lang="en-US" sz="3600" dirty="0">
                <a:solidFill>
                  <a:schemeClr val="tx1"/>
                </a:solidFill>
                <a:highlight>
                  <a:srgbClr val="C0C0C0"/>
                </a:highlight>
              </a:rPr>
              <a:t> Gedung Negara</a:t>
            </a:r>
            <a:endParaRPr sz="3600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5" descr="Logopu11">
            <a:extLst>
              <a:ext uri="{FF2B5EF4-FFF2-40B4-BE49-F238E27FC236}">
                <a16:creationId xmlns:a16="http://schemas.microsoft.com/office/drawing/2014/main" id="{4E949E70-D83E-4B6B-85E5-06F052A68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502" y="127681"/>
            <a:ext cx="668337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3">
            <a:extLst>
              <a:ext uri="{FF2B5EF4-FFF2-40B4-BE49-F238E27FC236}">
                <a16:creationId xmlns:a16="http://schemas.microsoft.com/office/drawing/2014/main" id="{66A25A81-A50F-43BC-8FD6-A0670878A223}"/>
              </a:ext>
            </a:extLst>
          </p:cNvPr>
          <p:cNvSpPr txBox="1">
            <a:spLocks/>
          </p:cNvSpPr>
          <p:nvPr/>
        </p:nvSpPr>
        <p:spPr>
          <a:xfrm>
            <a:off x="2688205" y="141061"/>
            <a:ext cx="5608297" cy="792162"/>
          </a:xfrm>
          <a:prstGeom prst="rect">
            <a:avLst/>
          </a:prstGeom>
        </p:spPr>
        <p:txBody>
          <a:bodyPr rtlCol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defRPr/>
            </a:pPr>
            <a:r>
              <a:rPr lang="en-US" sz="1600" dirty="0">
                <a:solidFill>
                  <a:schemeClr val="bg1"/>
                </a:solidFill>
              </a:rPr>
              <a:t>DIREKTORAT BINA PENATAAN BANGUNAN</a:t>
            </a:r>
          </a:p>
          <a:p>
            <a:pPr algn="r">
              <a:defRPr/>
            </a:pPr>
            <a:r>
              <a:rPr lang="id-ID" sz="1600" dirty="0">
                <a:solidFill>
                  <a:schemeClr val="bg1"/>
                </a:solidFill>
              </a:rPr>
              <a:t>DIREKTORAT JENDERAL CIPTA KARYA</a:t>
            </a:r>
          </a:p>
          <a:p>
            <a:pPr algn="r">
              <a:defRPr/>
            </a:pPr>
            <a:r>
              <a:rPr lang="id-ID" sz="1600" dirty="0">
                <a:solidFill>
                  <a:schemeClr val="bg1"/>
                </a:solidFill>
              </a:rPr>
              <a:t>KEMENTERIAN PEKERJAAN UMUM</a:t>
            </a:r>
            <a:r>
              <a:rPr lang="en-US" sz="1600" dirty="0">
                <a:solidFill>
                  <a:schemeClr val="bg1"/>
                </a:solidFill>
              </a:rPr>
              <a:t> DAN PERUMAHAN RAKYAT</a:t>
            </a:r>
            <a:endParaRPr lang="id-ID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A386CF-E52B-47EF-9602-9A573432707D}"/>
              </a:ext>
            </a:extLst>
          </p:cNvPr>
          <p:cNvSpPr/>
          <p:nvPr/>
        </p:nvSpPr>
        <p:spPr>
          <a:xfrm>
            <a:off x="2334711" y="36090"/>
            <a:ext cx="487826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800" b="1" cap="none" spc="0" dirty="0">
                <a:ln/>
                <a:solidFill>
                  <a:schemeClr val="accent3"/>
                </a:solidFill>
                <a:effectLst/>
              </a:rPr>
              <a:t>Menu </a:t>
            </a:r>
            <a:r>
              <a:rPr lang="en-US" sz="4800" b="1" cap="none" spc="0" dirty="0" err="1">
                <a:ln/>
                <a:solidFill>
                  <a:schemeClr val="accent3"/>
                </a:solidFill>
                <a:effectLst/>
              </a:rPr>
              <a:t>Isian</a:t>
            </a:r>
            <a:r>
              <a:rPr lang="en-US" sz="4800" b="1" cap="none" spc="0" dirty="0">
                <a:ln/>
                <a:solidFill>
                  <a:schemeClr val="accent3"/>
                </a:solidFill>
                <a:effectLst/>
              </a:rPr>
              <a:t> Data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4C6C04A6-6FE9-4933-9DD4-798ADDDC6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3" t="23863" r="23042" b="31593"/>
          <a:stretch>
            <a:fillRect/>
          </a:stretch>
        </p:blipFill>
        <p:spPr bwMode="auto">
          <a:xfrm>
            <a:off x="313643" y="867087"/>
            <a:ext cx="5329237" cy="370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F0FA9DF-DAB5-4448-9D09-9FA2359736E6}"/>
              </a:ext>
            </a:extLst>
          </p:cNvPr>
          <p:cNvSpPr/>
          <p:nvPr/>
        </p:nvSpPr>
        <p:spPr>
          <a:xfrm>
            <a:off x="1391330" y="2843101"/>
            <a:ext cx="1152525" cy="6477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429EFF66-85C6-420C-BC6E-EC7A2AFB1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35" b="4068"/>
          <a:stretch>
            <a:fillRect/>
          </a:stretch>
        </p:blipFill>
        <p:spPr bwMode="auto">
          <a:xfrm>
            <a:off x="4067175" y="1191987"/>
            <a:ext cx="4957763" cy="3915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899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 txBox="1">
            <a:spLocks noGrp="1"/>
          </p:cNvSpPr>
          <p:nvPr>
            <p:ph type="title"/>
          </p:nvPr>
        </p:nvSpPr>
        <p:spPr>
          <a:xfrm>
            <a:off x="161701" y="61542"/>
            <a:ext cx="8982299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Kendala</a:t>
            </a:r>
            <a:r>
              <a:rPr lang="en-US" sz="2800" dirty="0"/>
              <a:t> Input </a:t>
            </a:r>
            <a:r>
              <a:rPr lang="en-US" sz="2400" dirty="0"/>
              <a:t>(</a:t>
            </a:r>
            <a:r>
              <a:rPr lang="en-US" sz="2400" dirty="0" err="1"/>
              <a:t>Kesalahan</a:t>
            </a:r>
            <a:r>
              <a:rPr lang="en-US" sz="2400" dirty="0"/>
              <a:t> Input/</a:t>
            </a:r>
            <a:r>
              <a:rPr lang="en-US" sz="2400" dirty="0" err="1"/>
              <a:t>Konversi</a:t>
            </a:r>
            <a:r>
              <a:rPr lang="en-US" sz="2400" dirty="0"/>
              <a:t>)</a:t>
            </a:r>
            <a:endParaRPr sz="2800" dirty="0"/>
          </a:p>
        </p:txBody>
      </p:sp>
      <p:sp>
        <p:nvSpPr>
          <p:cNvPr id="357" name="Google Shape;357;p31"/>
          <p:cNvSpPr txBox="1">
            <a:spLocks noGrp="1"/>
          </p:cNvSpPr>
          <p:nvPr>
            <p:ph type="body" idx="1"/>
          </p:nvPr>
        </p:nvSpPr>
        <p:spPr>
          <a:xfrm>
            <a:off x="296792" y="801190"/>
            <a:ext cx="4226155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002060"/>
                </a:solidFill>
              </a:rPr>
              <a:t>Contoh</a:t>
            </a:r>
            <a:r>
              <a:rPr lang="en-US" sz="1400" b="1" dirty="0">
                <a:solidFill>
                  <a:srgbClr val="002060"/>
                </a:solidFill>
              </a:rPr>
              <a:t>  </a:t>
            </a:r>
            <a:r>
              <a:rPr lang="en-US" sz="1400" b="1" dirty="0" err="1">
                <a:solidFill>
                  <a:srgbClr val="002060"/>
                </a:solidFill>
              </a:rPr>
              <a:t>kasus</a:t>
            </a:r>
            <a:r>
              <a:rPr lang="en-US" sz="1400" b="1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pengisian</a:t>
            </a:r>
            <a:r>
              <a:rPr lang="en-US" sz="1400" dirty="0">
                <a:solidFill>
                  <a:srgbClr val="002060"/>
                </a:solidFill>
              </a:rPr>
              <a:t> material pipa di </a:t>
            </a:r>
            <a:r>
              <a:rPr lang="en-US" sz="1400" dirty="0" err="1">
                <a:solidFill>
                  <a:srgbClr val="002060"/>
                </a:solidFill>
              </a:rPr>
              <a:t>Kab</a:t>
            </a:r>
            <a:r>
              <a:rPr lang="en-US" sz="1400" dirty="0">
                <a:solidFill>
                  <a:srgbClr val="002060"/>
                </a:solidFill>
              </a:rPr>
              <a:t>. </a:t>
            </a:r>
            <a:r>
              <a:rPr lang="en-US" sz="1400" dirty="0" err="1">
                <a:solidFill>
                  <a:srgbClr val="002060"/>
                </a:solidFill>
              </a:rPr>
              <a:t>Luwu</a:t>
            </a:r>
            <a:r>
              <a:rPr lang="en-US" sz="1400" dirty="0">
                <a:solidFill>
                  <a:srgbClr val="002060"/>
                </a:solidFill>
              </a:rPr>
              <a:t> Timur, Sulawesi Selatan</a:t>
            </a:r>
          </a:p>
          <a:p>
            <a:pPr marL="285750" indent="-285750" algn="just"/>
            <a:r>
              <a:rPr lang="en-US" sz="1400" dirty="0" err="1">
                <a:solidFill>
                  <a:srgbClr val="002060"/>
                </a:solidFill>
              </a:rPr>
              <a:t>Dibandingkan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harga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kab</a:t>
            </a:r>
            <a:r>
              <a:rPr lang="en-US" sz="1400" dirty="0">
                <a:solidFill>
                  <a:srgbClr val="002060"/>
                </a:solidFill>
              </a:rPr>
              <a:t>/</a:t>
            </a:r>
            <a:r>
              <a:rPr lang="en-US" sz="1400" dirty="0" err="1">
                <a:solidFill>
                  <a:srgbClr val="002060"/>
                </a:solidFill>
              </a:rPr>
              <a:t>kota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tetangga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jauh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lebih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tinggi</a:t>
            </a:r>
            <a:endParaRPr lang="en-US" sz="1400" dirty="0">
              <a:solidFill>
                <a:srgbClr val="002060"/>
              </a:solidFill>
            </a:endParaRPr>
          </a:p>
          <a:p>
            <a:pPr marL="285750" indent="-285750" algn="just"/>
            <a:r>
              <a:rPr lang="en-US" sz="1400" dirty="0" err="1">
                <a:solidFill>
                  <a:srgbClr val="002060"/>
                </a:solidFill>
              </a:rPr>
              <a:t>Kemungkinan</a:t>
            </a:r>
            <a:r>
              <a:rPr lang="en-US" sz="1400" dirty="0">
                <a:solidFill>
                  <a:srgbClr val="002060"/>
                </a:solidFill>
              </a:rPr>
              <a:t> salah </a:t>
            </a:r>
            <a:r>
              <a:rPr lang="en-US" sz="1400" dirty="0" err="1">
                <a:solidFill>
                  <a:srgbClr val="002060"/>
                </a:solidFill>
              </a:rPr>
              <a:t>pengisian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harga</a:t>
            </a:r>
            <a:r>
              <a:rPr lang="en-US" sz="1400" dirty="0">
                <a:solidFill>
                  <a:srgbClr val="002060"/>
                </a:solidFill>
              </a:rPr>
              <a:t> pipa per </a:t>
            </a:r>
            <a:r>
              <a:rPr lang="en-US" sz="1400" dirty="0" err="1">
                <a:solidFill>
                  <a:srgbClr val="002060"/>
                </a:solidFill>
              </a:rPr>
              <a:t>batang</a:t>
            </a:r>
            <a:r>
              <a:rPr lang="en-US" sz="1400" dirty="0">
                <a:solidFill>
                  <a:srgbClr val="002060"/>
                </a:solidFill>
              </a:rPr>
              <a:t>, </a:t>
            </a:r>
            <a:r>
              <a:rPr lang="en-US" sz="1400" dirty="0" err="1">
                <a:solidFill>
                  <a:srgbClr val="002060"/>
                </a:solidFill>
              </a:rPr>
              <a:t>belum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dinkonversi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ke</a:t>
            </a:r>
            <a:r>
              <a:rPr lang="en-US" sz="1400" dirty="0">
                <a:solidFill>
                  <a:srgbClr val="002060"/>
                </a:solidFill>
              </a:rPr>
              <a:t> m’</a:t>
            </a:r>
          </a:p>
          <a:p>
            <a:pPr marL="285750" indent="-285750" algn="just"/>
            <a:r>
              <a:rPr lang="en-US" sz="1400" dirty="0" err="1">
                <a:solidFill>
                  <a:srgbClr val="002060"/>
                </a:solidFill>
              </a:rPr>
              <a:t>Terjadi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Koreksi</a:t>
            </a:r>
            <a:r>
              <a:rPr lang="en-US" sz="1400" dirty="0">
                <a:solidFill>
                  <a:srgbClr val="002060"/>
                </a:solidFill>
              </a:rPr>
              <a:t> HSBGN</a:t>
            </a:r>
          </a:p>
        </p:txBody>
      </p:sp>
      <p:sp>
        <p:nvSpPr>
          <p:cNvPr id="360" name="Google Shape;360;p3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369" name="Google Shape;369;p31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370" name="Google Shape;370;p3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Picture 11">
            <a:extLst>
              <a:ext uri="{FF2B5EF4-FFF2-40B4-BE49-F238E27FC236}">
                <a16:creationId xmlns:a16="http://schemas.microsoft.com/office/drawing/2014/main" id="{FFF5F0D9-D2EB-4AE0-B048-C8DC12DCC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t="15257" r="56201" b="39706"/>
          <a:stretch>
            <a:fillRect/>
          </a:stretch>
        </p:blipFill>
        <p:spPr bwMode="auto">
          <a:xfrm>
            <a:off x="4621053" y="912736"/>
            <a:ext cx="4346575" cy="218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Content Placeholder 5">
            <a:extLst>
              <a:ext uri="{FF2B5EF4-FFF2-40B4-BE49-F238E27FC236}">
                <a16:creationId xmlns:a16="http://schemas.microsoft.com/office/drawing/2014/main" id="{BD021FE8-5266-44FF-B057-ACFFA51AB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" t="45351" r="62143" b="17621"/>
          <a:stretch>
            <a:fillRect/>
          </a:stretch>
        </p:blipFill>
        <p:spPr>
          <a:xfrm>
            <a:off x="406512" y="3048978"/>
            <a:ext cx="3922713" cy="1928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7">
            <a:extLst>
              <a:ext uri="{FF2B5EF4-FFF2-40B4-BE49-F238E27FC236}">
                <a16:creationId xmlns:a16="http://schemas.microsoft.com/office/drawing/2014/main" id="{0E7F6D69-1E26-4285-90AC-BF9C03DAF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" t="45833" r="59370" b="17882"/>
          <a:stretch>
            <a:fillRect/>
          </a:stretch>
        </p:blipFill>
        <p:spPr bwMode="auto">
          <a:xfrm>
            <a:off x="4814777" y="2925309"/>
            <a:ext cx="4084638" cy="218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6C4A48-FB66-4273-ADFB-EB85BDAC8D74}"/>
              </a:ext>
            </a:extLst>
          </p:cNvPr>
          <p:cNvSpPr txBox="1"/>
          <p:nvPr/>
        </p:nvSpPr>
        <p:spPr>
          <a:xfrm>
            <a:off x="3425754" y="3948938"/>
            <a:ext cx="76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4B3D07-AD0A-42E0-8924-6C4F41FA2E18}"/>
              </a:ext>
            </a:extLst>
          </p:cNvPr>
          <p:cNvSpPr txBox="1"/>
          <p:nvPr/>
        </p:nvSpPr>
        <p:spPr>
          <a:xfrm>
            <a:off x="7588565" y="3897258"/>
            <a:ext cx="76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AKHIR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5FEB9C-9447-45CD-9EC2-DA970D322091}"/>
              </a:ext>
            </a:extLst>
          </p:cNvPr>
          <p:cNvSpPr/>
          <p:nvPr/>
        </p:nvSpPr>
        <p:spPr>
          <a:xfrm>
            <a:off x="8352730" y="1356490"/>
            <a:ext cx="631825" cy="901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>
            <a:extLst>
              <a:ext uri="{FF2B5EF4-FFF2-40B4-BE49-F238E27FC236}">
                <a16:creationId xmlns:a16="http://schemas.microsoft.com/office/drawing/2014/main" id="{BD36609E-9604-411C-96F1-CF6F8B4A2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" t="48161" r="60233" b="24265"/>
          <a:stretch>
            <a:fillRect/>
          </a:stretch>
        </p:blipFill>
        <p:spPr bwMode="auto">
          <a:xfrm>
            <a:off x="4635092" y="3094069"/>
            <a:ext cx="4100513" cy="170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D3016AA9-6C76-4B92-9C29-51CA1A9DF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" t="48346" r="59508" b="25183"/>
          <a:stretch>
            <a:fillRect/>
          </a:stretch>
        </p:blipFill>
        <p:spPr bwMode="auto">
          <a:xfrm>
            <a:off x="203359" y="3075490"/>
            <a:ext cx="4319588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699365B0-7C11-4266-8A23-BBE4E1909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7" r="51035" b="63051"/>
          <a:stretch>
            <a:fillRect/>
          </a:stretch>
        </p:blipFill>
        <p:spPr bwMode="auto">
          <a:xfrm>
            <a:off x="4300726" y="1026448"/>
            <a:ext cx="4857750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6" name="Google Shape;356;p31"/>
          <p:cNvSpPr txBox="1">
            <a:spLocks noGrp="1"/>
          </p:cNvSpPr>
          <p:nvPr>
            <p:ph type="title"/>
          </p:nvPr>
        </p:nvSpPr>
        <p:spPr>
          <a:xfrm>
            <a:off x="161701" y="61542"/>
            <a:ext cx="8982299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Kendala</a:t>
            </a:r>
            <a:r>
              <a:rPr lang="en-US" sz="2800" dirty="0"/>
              <a:t> Input </a:t>
            </a:r>
            <a:r>
              <a:rPr lang="en-US" sz="2400" dirty="0"/>
              <a:t>(</a:t>
            </a:r>
            <a:r>
              <a:rPr lang="en-US" sz="2400" dirty="0" err="1"/>
              <a:t>Kesalahan</a:t>
            </a:r>
            <a:r>
              <a:rPr lang="en-US" sz="2400" dirty="0"/>
              <a:t> Input/</a:t>
            </a:r>
            <a:r>
              <a:rPr lang="en-US" sz="2400" dirty="0" err="1"/>
              <a:t>Konversi</a:t>
            </a:r>
            <a:r>
              <a:rPr lang="en-US" sz="2400" dirty="0"/>
              <a:t>)</a:t>
            </a:r>
            <a:endParaRPr sz="2800" dirty="0"/>
          </a:p>
        </p:txBody>
      </p:sp>
      <p:sp>
        <p:nvSpPr>
          <p:cNvPr id="357" name="Google Shape;357;p31"/>
          <p:cNvSpPr txBox="1">
            <a:spLocks noGrp="1"/>
          </p:cNvSpPr>
          <p:nvPr>
            <p:ph type="body" idx="1"/>
          </p:nvPr>
        </p:nvSpPr>
        <p:spPr>
          <a:xfrm>
            <a:off x="296792" y="801190"/>
            <a:ext cx="4226155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002060"/>
                </a:solidFill>
              </a:rPr>
              <a:t>Contoh</a:t>
            </a:r>
            <a:r>
              <a:rPr lang="en-US" sz="1400" b="1" dirty="0">
                <a:solidFill>
                  <a:srgbClr val="002060"/>
                </a:solidFill>
              </a:rPr>
              <a:t>  </a:t>
            </a:r>
            <a:r>
              <a:rPr lang="en-US" sz="1400" b="1" dirty="0" err="1">
                <a:solidFill>
                  <a:srgbClr val="002060"/>
                </a:solidFill>
              </a:rPr>
              <a:t>kasus</a:t>
            </a:r>
            <a:r>
              <a:rPr lang="en-US" sz="1400" b="1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pengisian</a:t>
            </a:r>
            <a:r>
              <a:rPr lang="en-US" sz="1400" dirty="0">
                <a:solidFill>
                  <a:srgbClr val="002060"/>
                </a:solidFill>
              </a:rPr>
              <a:t> material </a:t>
            </a:r>
            <a:r>
              <a:rPr lang="en-US" sz="1400" dirty="0" err="1">
                <a:solidFill>
                  <a:srgbClr val="002060"/>
                </a:solidFill>
              </a:rPr>
              <a:t>sekrup</a:t>
            </a:r>
            <a:r>
              <a:rPr lang="en-US" sz="1400" dirty="0">
                <a:solidFill>
                  <a:srgbClr val="002060"/>
                </a:solidFill>
              </a:rPr>
              <a:t> di </a:t>
            </a:r>
            <a:r>
              <a:rPr lang="en-US" sz="1400" dirty="0" err="1">
                <a:solidFill>
                  <a:srgbClr val="002060"/>
                </a:solidFill>
              </a:rPr>
              <a:t>Kab</a:t>
            </a:r>
            <a:r>
              <a:rPr lang="en-US" sz="1400" dirty="0">
                <a:solidFill>
                  <a:srgbClr val="002060"/>
                </a:solidFill>
              </a:rPr>
              <a:t>. </a:t>
            </a:r>
            <a:r>
              <a:rPr lang="en-US" sz="1400" dirty="0" err="1">
                <a:solidFill>
                  <a:srgbClr val="002060"/>
                </a:solidFill>
              </a:rPr>
              <a:t>Pesisir</a:t>
            </a:r>
            <a:r>
              <a:rPr lang="en-US" sz="1400" dirty="0">
                <a:solidFill>
                  <a:srgbClr val="002060"/>
                </a:solidFill>
              </a:rPr>
              <a:t> Selatan, Sumatera Barat</a:t>
            </a:r>
          </a:p>
          <a:p>
            <a:pPr marL="285750" indent="-285750" algn="just"/>
            <a:r>
              <a:rPr lang="en-US" sz="1400" dirty="0" err="1">
                <a:solidFill>
                  <a:srgbClr val="002060"/>
                </a:solidFill>
              </a:rPr>
              <a:t>Dibandingkan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harga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kab</a:t>
            </a:r>
            <a:r>
              <a:rPr lang="en-US" sz="1400" dirty="0">
                <a:solidFill>
                  <a:srgbClr val="002060"/>
                </a:solidFill>
              </a:rPr>
              <a:t>/</a:t>
            </a:r>
            <a:r>
              <a:rPr lang="en-US" sz="1400" dirty="0" err="1">
                <a:solidFill>
                  <a:srgbClr val="002060"/>
                </a:solidFill>
              </a:rPr>
              <a:t>kota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tetangga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jauh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lebih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tinggi</a:t>
            </a:r>
            <a:endParaRPr lang="en-US" sz="1400" dirty="0">
              <a:solidFill>
                <a:srgbClr val="002060"/>
              </a:solidFill>
            </a:endParaRPr>
          </a:p>
          <a:p>
            <a:pPr marL="285750" indent="-285750" algn="just"/>
            <a:r>
              <a:rPr lang="en-US" sz="1400" dirty="0" err="1">
                <a:solidFill>
                  <a:srgbClr val="002060"/>
                </a:solidFill>
              </a:rPr>
              <a:t>Kemungkinan</a:t>
            </a:r>
            <a:r>
              <a:rPr lang="en-US" sz="1400" dirty="0">
                <a:solidFill>
                  <a:srgbClr val="002060"/>
                </a:solidFill>
              </a:rPr>
              <a:t> salah </a:t>
            </a:r>
            <a:r>
              <a:rPr lang="en-US" sz="1400" dirty="0" err="1">
                <a:solidFill>
                  <a:srgbClr val="002060"/>
                </a:solidFill>
              </a:rPr>
              <a:t>pengisian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harga</a:t>
            </a:r>
            <a:r>
              <a:rPr lang="en-US" sz="1400" dirty="0">
                <a:solidFill>
                  <a:srgbClr val="002060"/>
                </a:solidFill>
              </a:rPr>
              <a:t> per kilogram </a:t>
            </a:r>
            <a:r>
              <a:rPr lang="en-US" sz="1400" dirty="0" err="1">
                <a:solidFill>
                  <a:srgbClr val="002060"/>
                </a:solidFill>
              </a:rPr>
              <a:t>belum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dikonversi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menjadi</a:t>
            </a:r>
            <a:r>
              <a:rPr lang="en-US" sz="1400" dirty="0">
                <a:solidFill>
                  <a:srgbClr val="002060"/>
                </a:solidFill>
              </a:rPr>
              <a:t> per </a:t>
            </a:r>
            <a:r>
              <a:rPr lang="en-US" sz="1400" dirty="0" err="1">
                <a:solidFill>
                  <a:srgbClr val="002060"/>
                </a:solidFill>
              </a:rPr>
              <a:t>buah</a:t>
            </a:r>
            <a:endParaRPr lang="en-US" sz="1400" dirty="0">
              <a:solidFill>
                <a:srgbClr val="002060"/>
              </a:solidFill>
            </a:endParaRPr>
          </a:p>
          <a:p>
            <a:pPr marL="285750" indent="-285750" algn="just"/>
            <a:r>
              <a:rPr lang="en-US" sz="1400" dirty="0" err="1">
                <a:solidFill>
                  <a:srgbClr val="002060"/>
                </a:solidFill>
              </a:rPr>
              <a:t>Terjadi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Koreksi</a:t>
            </a:r>
            <a:r>
              <a:rPr lang="en-US" sz="1400" dirty="0">
                <a:solidFill>
                  <a:srgbClr val="002060"/>
                </a:solidFill>
              </a:rPr>
              <a:t> HSBGN</a:t>
            </a:r>
          </a:p>
        </p:txBody>
      </p:sp>
      <p:sp>
        <p:nvSpPr>
          <p:cNvPr id="360" name="Google Shape;360;p3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369" name="Google Shape;369;p31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370" name="Google Shape;370;p3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06C4A48-FB66-4273-ADFB-EB85BDAC8D74}"/>
              </a:ext>
            </a:extLst>
          </p:cNvPr>
          <p:cNvSpPr txBox="1"/>
          <p:nvPr/>
        </p:nvSpPr>
        <p:spPr>
          <a:xfrm>
            <a:off x="3758782" y="4126172"/>
            <a:ext cx="76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4B3D07-AD0A-42E0-8924-6C4F41FA2E18}"/>
              </a:ext>
            </a:extLst>
          </p:cNvPr>
          <p:cNvSpPr txBox="1"/>
          <p:nvPr/>
        </p:nvSpPr>
        <p:spPr>
          <a:xfrm>
            <a:off x="7969494" y="4246118"/>
            <a:ext cx="76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AKHIR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5FEB9C-9447-45CD-9EC2-DA970D322091}"/>
              </a:ext>
            </a:extLst>
          </p:cNvPr>
          <p:cNvSpPr/>
          <p:nvPr/>
        </p:nvSpPr>
        <p:spPr>
          <a:xfrm>
            <a:off x="8035665" y="1911790"/>
            <a:ext cx="631825" cy="34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14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>
            <a:spLocks noGrp="1"/>
          </p:cNvSpPr>
          <p:nvPr>
            <p:ph type="title"/>
          </p:nvPr>
        </p:nvSpPr>
        <p:spPr>
          <a:xfrm>
            <a:off x="304862" y="131450"/>
            <a:ext cx="8534275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Kesalahan</a:t>
            </a:r>
            <a:r>
              <a:rPr lang="en-US" dirty="0"/>
              <a:t> Input yang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Terjadi</a:t>
            </a:r>
            <a:endParaRPr dirty="0"/>
          </a:p>
        </p:txBody>
      </p:sp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292" name="Google Shape;292;p26"/>
          <p:cNvGraphicFramePr/>
          <p:nvPr>
            <p:extLst>
              <p:ext uri="{D42A27DB-BD31-4B8C-83A1-F6EECF244321}">
                <p14:modId xmlns:p14="http://schemas.microsoft.com/office/powerpoint/2010/main" val="3046374885"/>
              </p:ext>
            </p:extLst>
          </p:nvPr>
        </p:nvGraphicFramePr>
        <p:xfrm>
          <a:off x="304862" y="851600"/>
          <a:ext cx="8251013" cy="4069010"/>
        </p:xfrm>
        <a:graphic>
          <a:graphicData uri="http://schemas.openxmlformats.org/drawingml/2006/table">
            <a:tbl>
              <a:tblPr>
                <a:noFill/>
                <a:tableStyleId>{AE00BB62-D96B-4A5E-AFE7-B50A86F936CE}</a:tableStyleId>
              </a:tblPr>
              <a:tblGrid>
                <a:gridCol w="1054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151">
                  <a:extLst>
                    <a:ext uri="{9D8B030D-6E8A-4147-A177-3AD203B41FA5}">
                      <a16:colId xmlns:a16="http://schemas.microsoft.com/office/drawing/2014/main" val="3310507359"/>
                    </a:ext>
                  </a:extLst>
                </a:gridCol>
                <a:gridCol w="2264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6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No</a:t>
                      </a:r>
                      <a:endParaRPr sz="1200" dirty="0">
                        <a:latin typeface="Poppins Light" panose="020B0604020202020204" charset="0"/>
                        <a:ea typeface="Poppins Light"/>
                        <a:cs typeface="Poppins Light" panose="020B0604020202020204" charset="0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Nama Material</a:t>
                      </a:r>
                      <a:endParaRPr sz="1200" dirty="0">
                        <a:latin typeface="Poppins Light" panose="020B0604020202020204" charset="0"/>
                        <a:ea typeface="Poppins Light"/>
                        <a:cs typeface="Poppins Light" panose="020B0604020202020204" charset="0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Satuan</a:t>
                      </a:r>
                      <a:r>
                        <a:rPr lang="en-US" sz="1200" dirty="0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 </a:t>
                      </a:r>
                      <a:r>
                        <a:rPr lang="en-US" sz="1200" dirty="0" err="1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dalam</a:t>
                      </a:r>
                      <a:r>
                        <a:rPr lang="en-US" sz="1200" dirty="0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 </a:t>
                      </a:r>
                      <a:r>
                        <a:rPr lang="en-US" sz="1200" dirty="0" err="1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Aplikasi</a:t>
                      </a:r>
                      <a:endParaRPr sz="1200" dirty="0">
                        <a:latin typeface="Poppins Light" panose="020B0604020202020204" charset="0"/>
                        <a:ea typeface="Poppins Light"/>
                        <a:cs typeface="Poppins Light" panose="020B0604020202020204" charset="0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Satuan</a:t>
                      </a:r>
                      <a:r>
                        <a:rPr lang="en-US" sz="1200" dirty="0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 </a:t>
                      </a:r>
                      <a:r>
                        <a:rPr lang="en-US" sz="1200" dirty="0" err="1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Harga</a:t>
                      </a:r>
                      <a:r>
                        <a:rPr lang="en-US" sz="1200" dirty="0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 </a:t>
                      </a:r>
                      <a:r>
                        <a:rPr lang="en-US" sz="1200" dirty="0" err="1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Jual</a:t>
                      </a:r>
                      <a:r>
                        <a:rPr lang="en-US" sz="1200" dirty="0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 di </a:t>
                      </a:r>
                      <a:r>
                        <a:rPr lang="en-US" sz="1200" dirty="0" err="1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Pasaran</a:t>
                      </a:r>
                      <a:endParaRPr sz="1200" dirty="0">
                        <a:latin typeface="Poppins Light" panose="020B0604020202020204" charset="0"/>
                        <a:ea typeface="Poppins Light"/>
                        <a:cs typeface="Poppins Light" panose="020B0604020202020204" charset="0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1</a:t>
                      </a:r>
                      <a:endParaRPr sz="1200" dirty="0">
                        <a:latin typeface="Poppins Light" panose="020B0604020202020204" charset="0"/>
                        <a:ea typeface="Poppins Light"/>
                        <a:cs typeface="Poppins Light" panose="020B0604020202020204" charset="0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Besi</a:t>
                      </a:r>
                      <a:endParaRPr sz="1200" dirty="0">
                        <a:latin typeface="Poppins Light" panose="020B0604020202020204" charset="0"/>
                        <a:ea typeface="Poppins Light"/>
                        <a:cs typeface="Poppins Light" panose="020B0604020202020204" charset="0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Kilogram (kg)</a:t>
                      </a:r>
                      <a:endParaRPr sz="1200" b="1" dirty="0">
                        <a:latin typeface="Poppins Light" panose="020B0604020202020204" charset="0"/>
                        <a:ea typeface="Poppins"/>
                        <a:cs typeface="Poppins Light" panose="020B0604020202020204" charset="0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Kilogram</a:t>
                      </a:r>
                    </a:p>
                    <a:p>
                      <a:pPr marL="28575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 err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Batang</a:t>
                      </a:r>
                      <a:r>
                        <a:rPr lang="en-US" sz="1200" b="1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 (12 m)</a:t>
                      </a:r>
                      <a:endParaRPr sz="1200" b="1" dirty="0">
                        <a:latin typeface="Poppins Light" panose="020B0604020202020204" charset="0"/>
                        <a:ea typeface="Poppins"/>
                        <a:cs typeface="Poppins Light" panose="020B0604020202020204" charset="0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2</a:t>
                      </a:r>
                      <a:endParaRPr sz="1200" dirty="0">
                        <a:latin typeface="Poppins Light" panose="020B0604020202020204" charset="0"/>
                        <a:ea typeface="Poppins Light"/>
                        <a:cs typeface="Poppins Light" panose="020B0604020202020204" charset="0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Pipa PVC</a:t>
                      </a:r>
                      <a:endParaRPr sz="1200" dirty="0">
                        <a:latin typeface="Poppins Light" panose="020B0604020202020204" charset="0"/>
                        <a:ea typeface="Poppins Light"/>
                        <a:cs typeface="Poppins Light" panose="020B0604020202020204" charset="0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Meter (m’)</a:t>
                      </a:r>
                      <a:endParaRPr sz="1200" b="1" dirty="0">
                        <a:latin typeface="Poppins Light" panose="020B0604020202020204" charset="0"/>
                        <a:ea typeface="Poppins"/>
                        <a:cs typeface="Poppins Light" panose="020B0604020202020204" charset="0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 err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Batang</a:t>
                      </a:r>
                      <a:r>
                        <a:rPr lang="en-US" sz="1200" b="1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 (4m)</a:t>
                      </a:r>
                    </a:p>
                    <a:p>
                      <a:pPr marL="28575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 err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Batang</a:t>
                      </a:r>
                      <a:r>
                        <a:rPr lang="en-US" sz="1200" b="1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 (6m)</a:t>
                      </a:r>
                      <a:endParaRPr sz="1200" b="1" dirty="0">
                        <a:latin typeface="Poppins Light" panose="020B0604020202020204" charset="0"/>
                        <a:ea typeface="Poppins"/>
                        <a:cs typeface="Poppins Light" panose="020B0604020202020204" charset="0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3</a:t>
                      </a:r>
                      <a:endParaRPr sz="1200" dirty="0">
                        <a:latin typeface="Poppins Light" panose="020B0604020202020204" charset="0"/>
                        <a:ea typeface="Poppins Light"/>
                        <a:cs typeface="Poppins Light" panose="020B0604020202020204" charset="0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Paku Sekrup</a:t>
                      </a:r>
                      <a:endParaRPr sz="1200" dirty="0">
                        <a:latin typeface="Poppins Light" panose="020B0604020202020204" charset="0"/>
                        <a:ea typeface="Poppins Light"/>
                        <a:cs typeface="Poppins Light" panose="020B0604020202020204" charset="0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Buah (bh)</a:t>
                      </a:r>
                      <a:endParaRPr sz="1200" b="1" dirty="0">
                        <a:latin typeface="Poppins Light" panose="020B0604020202020204" charset="0"/>
                        <a:ea typeface="Poppins"/>
                        <a:cs typeface="Poppins Light" panose="020B0604020202020204" charset="0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Kilogram</a:t>
                      </a:r>
                    </a:p>
                    <a:p>
                      <a:pPr marL="28575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Boks (800-2000 pcs/boks tergantung ukuran)</a:t>
                      </a:r>
                      <a:endParaRPr sz="1200" b="1" dirty="0">
                        <a:latin typeface="Poppins Light" panose="020B0604020202020204" charset="0"/>
                        <a:ea typeface="Poppins"/>
                        <a:cs typeface="Poppins Light" panose="020B0604020202020204" charset="0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4</a:t>
                      </a:r>
                      <a:endParaRPr sz="1200" dirty="0">
                        <a:latin typeface="Poppins Light" panose="020B0604020202020204" charset="0"/>
                        <a:ea typeface="Poppins Light"/>
                        <a:cs typeface="Poppins Light" panose="020B0604020202020204" charset="0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Genteng</a:t>
                      </a:r>
                      <a:endParaRPr sz="1200" dirty="0">
                        <a:latin typeface="Poppins Light" panose="020B0604020202020204" charset="0"/>
                        <a:ea typeface="Poppins Light"/>
                        <a:cs typeface="Poppins Light" panose="020B0604020202020204" charset="0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Buah</a:t>
                      </a:r>
                      <a:r>
                        <a:rPr lang="en-US" sz="1200" b="1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 (</a:t>
                      </a:r>
                      <a:r>
                        <a:rPr lang="en-US" sz="1200" b="1" dirty="0" err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bh</a:t>
                      </a:r>
                      <a:r>
                        <a:rPr lang="en-US" sz="1200" b="1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)</a:t>
                      </a:r>
                      <a:endParaRPr sz="1200" b="1" dirty="0">
                        <a:latin typeface="Poppins Light" panose="020B0604020202020204" charset="0"/>
                        <a:ea typeface="Poppins"/>
                        <a:cs typeface="Poppins Light" panose="020B0604020202020204" charset="0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 err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Buah</a:t>
                      </a:r>
                      <a:endParaRPr lang="en-US" sz="1200" b="1" dirty="0">
                        <a:latin typeface="Poppins Light" panose="020B0604020202020204" charset="0"/>
                        <a:ea typeface="Poppins"/>
                        <a:cs typeface="Poppins Light" panose="020B0604020202020204" charset="0"/>
                        <a:sym typeface="Poppins"/>
                      </a:endParaRPr>
                    </a:p>
                    <a:p>
                      <a:pPr marL="28575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Meter </a:t>
                      </a:r>
                      <a:r>
                        <a:rPr lang="en-US" sz="1200" b="1" dirty="0" err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persegi</a:t>
                      </a:r>
                      <a:r>
                        <a:rPr lang="en-US" sz="1200" b="1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 (m</a:t>
                      </a:r>
                      <a:r>
                        <a:rPr lang="en-US" sz="1200" b="1" baseline="30000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2</a:t>
                      </a:r>
                      <a:r>
                        <a:rPr lang="en-US" sz="1200" b="1" baseline="0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)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1496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5</a:t>
                      </a:r>
                      <a:endParaRPr sz="1200" dirty="0">
                        <a:latin typeface="Poppins Light" panose="020B0604020202020204" charset="0"/>
                        <a:ea typeface="Poppins Light"/>
                        <a:cs typeface="Poppins Light" panose="020B0604020202020204" charset="0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Seng Plat BJLS</a:t>
                      </a:r>
                      <a:endParaRPr sz="1200" dirty="0">
                        <a:latin typeface="Poppins Light" panose="020B0604020202020204" charset="0"/>
                        <a:ea typeface="Poppins Light"/>
                        <a:cs typeface="Poppins Light" panose="020B0604020202020204" charset="0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Meter (m’)</a:t>
                      </a:r>
                      <a:endParaRPr sz="1200" b="1" dirty="0">
                        <a:latin typeface="Poppins Light" panose="020B0604020202020204" charset="0"/>
                        <a:ea typeface="Poppins"/>
                        <a:cs typeface="Poppins Light" panose="020B0604020202020204" charset="0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Meter (m’)</a:t>
                      </a:r>
                    </a:p>
                    <a:p>
                      <a:pPr marL="28575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 err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Lembar</a:t>
                      </a:r>
                      <a:endParaRPr sz="1200" b="1" dirty="0">
                        <a:latin typeface="Poppins Light" panose="020B0604020202020204" charset="0"/>
                        <a:ea typeface="Poppins"/>
                        <a:cs typeface="Poppins Light" panose="020B0604020202020204" charset="0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716843"/>
                  </a:ext>
                </a:extLst>
              </a:tr>
              <a:tr h="2514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6</a:t>
                      </a:r>
                      <a:endParaRPr sz="1200" dirty="0">
                        <a:latin typeface="Poppins Light" panose="020B0604020202020204" charset="0"/>
                        <a:ea typeface="Poppins Light"/>
                        <a:cs typeface="Poppins Light" panose="020B0604020202020204" charset="0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Bata </a:t>
                      </a:r>
                      <a:r>
                        <a:rPr lang="en-US" sz="1200" dirty="0" err="1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Beton</a:t>
                      </a:r>
                      <a:r>
                        <a:rPr lang="en-US" sz="1200" dirty="0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 </a:t>
                      </a:r>
                      <a:r>
                        <a:rPr lang="en-US" sz="1200" dirty="0" err="1">
                          <a:latin typeface="Poppins Light" panose="020B0604020202020204" charset="0"/>
                          <a:ea typeface="Poppins Light"/>
                          <a:cs typeface="Poppins Light" panose="020B0604020202020204" charset="0"/>
                          <a:sym typeface="Poppins Light"/>
                        </a:rPr>
                        <a:t>Ringan</a:t>
                      </a:r>
                      <a:endParaRPr sz="1200" dirty="0">
                        <a:latin typeface="Poppins Light" panose="020B0604020202020204" charset="0"/>
                        <a:ea typeface="Poppins Light"/>
                        <a:cs typeface="Poppins Light" panose="020B0604020202020204" charset="0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Buah</a:t>
                      </a:r>
                      <a:r>
                        <a:rPr lang="en-US" sz="1200" b="1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 (</a:t>
                      </a:r>
                      <a:r>
                        <a:rPr lang="en-US" sz="1200" b="1" dirty="0" err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bh</a:t>
                      </a:r>
                      <a:r>
                        <a:rPr lang="en-US" sz="1200" b="1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)</a:t>
                      </a:r>
                      <a:endParaRPr sz="1200" b="1" dirty="0">
                        <a:latin typeface="Poppins Light" panose="020B0604020202020204" charset="0"/>
                        <a:ea typeface="Poppins"/>
                        <a:cs typeface="Poppins Light" panose="020B0604020202020204" charset="0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 err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Buah</a:t>
                      </a:r>
                      <a:r>
                        <a:rPr lang="en-US" sz="1200" b="1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 (</a:t>
                      </a:r>
                      <a:r>
                        <a:rPr lang="en-US" sz="1200" b="1" dirty="0" err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bh</a:t>
                      </a:r>
                      <a:r>
                        <a:rPr lang="en-US" sz="1200" b="1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)</a:t>
                      </a:r>
                    </a:p>
                    <a:p>
                      <a:pPr marL="28575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Meter </a:t>
                      </a:r>
                      <a:r>
                        <a:rPr lang="en-US" sz="1200" b="1" dirty="0" err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kubik</a:t>
                      </a:r>
                      <a:r>
                        <a:rPr lang="en-US" sz="1200" b="1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 (m</a:t>
                      </a:r>
                      <a:r>
                        <a:rPr lang="en-US" sz="1200" b="1" baseline="30000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3</a:t>
                      </a:r>
                      <a:r>
                        <a:rPr lang="en-US" sz="1200" b="1" baseline="0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)</a:t>
                      </a:r>
                      <a:endParaRPr sz="1200" b="1" dirty="0">
                        <a:latin typeface="Poppins Light" panose="020B0604020202020204" charset="0"/>
                        <a:ea typeface="Poppins"/>
                        <a:cs typeface="Poppins Light" panose="020B0604020202020204" charset="0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913699"/>
                  </a:ext>
                </a:extLst>
              </a:tr>
              <a:tr h="2514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Poppins Light" panose="020B0604020202020204" charset="0"/>
                        <a:ea typeface="Poppins Light"/>
                        <a:cs typeface="Poppins Light" panose="020B0604020202020204" charset="0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Poppins Light" panose="020B0604020202020204" charset="0"/>
                        <a:ea typeface="Poppins Light"/>
                        <a:cs typeface="Poppins Light" panose="020B0604020202020204" charset="0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 err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Uk</a:t>
                      </a:r>
                      <a:r>
                        <a:rPr lang="en-US" sz="1200" b="0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. Bata 5x11x22 cm ± 100 </a:t>
                      </a:r>
                      <a:r>
                        <a:rPr lang="en-US" sz="1200" b="0" dirty="0" err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bh</a:t>
                      </a:r>
                      <a:r>
                        <a:rPr lang="en-US" sz="1200" b="0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 </a:t>
                      </a:r>
                      <a:r>
                        <a:rPr lang="en-US" sz="1200" b="0" dirty="0" err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bata</a:t>
                      </a:r>
                      <a:r>
                        <a:rPr lang="en-US" sz="1200" b="0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/m</a:t>
                      </a:r>
                      <a:r>
                        <a:rPr lang="en-US" sz="1200" b="0" baseline="30000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2</a:t>
                      </a:r>
                      <a:r>
                        <a:rPr lang="en-US" sz="1200" b="0" baseline="0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 (</a:t>
                      </a:r>
                      <a:r>
                        <a:rPr lang="en-US" sz="1200" b="0" baseline="0" dirty="0" err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dinding</a:t>
                      </a:r>
                      <a:r>
                        <a:rPr lang="en-US" sz="1200" b="0" baseline="0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 ½ </a:t>
                      </a:r>
                      <a:r>
                        <a:rPr lang="en-US" sz="1200" b="0" baseline="0" dirty="0" err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bata</a:t>
                      </a:r>
                      <a:r>
                        <a:rPr lang="en-US" sz="1200" b="0" baseline="0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)</a:t>
                      </a:r>
                      <a:endParaRPr sz="1200" b="0" dirty="0">
                        <a:latin typeface="Poppins Light" panose="020B0604020202020204" charset="0"/>
                        <a:ea typeface="Poppins"/>
                        <a:cs typeface="Poppins Light" panose="020B0604020202020204" charset="0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dirty="0" err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Tebal</a:t>
                      </a:r>
                      <a:r>
                        <a:rPr lang="en-US" sz="1200" b="0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 75 cm = 111 </a:t>
                      </a:r>
                      <a:r>
                        <a:rPr lang="en-US" sz="1200" b="0" dirty="0" err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buah</a:t>
                      </a:r>
                      <a:r>
                        <a:rPr lang="en-US" sz="1200" b="0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/m</a:t>
                      </a:r>
                      <a:r>
                        <a:rPr lang="en-US" sz="1200" b="0" baseline="30000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3</a:t>
                      </a:r>
                      <a:endParaRPr lang="en-US" sz="1200" b="0" baseline="0" dirty="0">
                        <a:latin typeface="Poppins Light" panose="020B0604020202020204" charset="0"/>
                        <a:ea typeface="Poppins"/>
                        <a:cs typeface="Poppins Light" panose="020B0604020202020204" charset="0"/>
                        <a:sym typeface="Poppi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baseline="0" dirty="0" err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Tebal</a:t>
                      </a:r>
                      <a:r>
                        <a:rPr lang="en-US" sz="1200" b="0" baseline="0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 100 cm = 83 </a:t>
                      </a:r>
                      <a:r>
                        <a:rPr lang="en-US" sz="1200" b="0" baseline="0" dirty="0" err="1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buah</a:t>
                      </a:r>
                      <a:r>
                        <a:rPr lang="en-US" sz="1200" b="0" baseline="0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/m</a:t>
                      </a:r>
                      <a:r>
                        <a:rPr lang="en-US" sz="1200" b="0" baseline="30000" dirty="0">
                          <a:latin typeface="Poppins Light" panose="020B0604020202020204" charset="0"/>
                          <a:ea typeface="Poppins"/>
                          <a:cs typeface="Poppins Light" panose="020B0604020202020204" charset="0"/>
                          <a:sym typeface="Poppins"/>
                        </a:rPr>
                        <a:t>3</a:t>
                      </a:r>
                      <a:endParaRPr sz="1200" b="0" dirty="0">
                        <a:latin typeface="Poppins Light" panose="020B0604020202020204" charset="0"/>
                        <a:ea typeface="Poppins"/>
                        <a:cs typeface="Poppins Light" panose="020B0604020202020204" charset="0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97176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8316" y="592475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6" name="Google Shape;256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6995885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Contoh</a:t>
            </a:r>
            <a:r>
              <a:rPr lang="en-US" sz="2400" dirty="0"/>
              <a:t> </a:t>
            </a:r>
            <a:r>
              <a:rPr lang="en-US" sz="2400" dirty="0" err="1"/>
              <a:t>Konversi</a:t>
            </a:r>
            <a:r>
              <a:rPr lang="en-US" sz="2400" dirty="0"/>
              <a:t> </a:t>
            </a:r>
            <a:r>
              <a:rPr lang="en-US" sz="2400" dirty="0" err="1"/>
              <a:t>Harga</a:t>
            </a:r>
            <a:r>
              <a:rPr lang="en-US" sz="2400" dirty="0"/>
              <a:t> </a:t>
            </a:r>
            <a:r>
              <a:rPr lang="en-US" sz="2400" dirty="0" err="1"/>
              <a:t>Satuan</a:t>
            </a:r>
            <a:r>
              <a:rPr lang="en-US" sz="2400" dirty="0"/>
              <a:t> Bata Merah</a:t>
            </a:r>
            <a:endParaRPr sz="2400" dirty="0"/>
          </a:p>
        </p:txBody>
      </p:sp>
      <p:sp>
        <p:nvSpPr>
          <p:cNvPr id="258" name="Google Shape;258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FBF38-AE1B-4016-8ABB-5B04A4622620}"/>
              </a:ext>
            </a:extLst>
          </p:cNvPr>
          <p:cNvSpPr/>
          <p:nvPr/>
        </p:nvSpPr>
        <p:spPr>
          <a:xfrm>
            <a:off x="116114" y="1015975"/>
            <a:ext cx="2830285" cy="15557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/>
              <a:t>Harga</a:t>
            </a:r>
            <a:r>
              <a:rPr lang="en-US" sz="1800" b="1" dirty="0"/>
              <a:t> 1 Bata Merah = ?</a:t>
            </a:r>
          </a:p>
          <a:p>
            <a:pPr algn="ctr"/>
            <a:endParaRPr lang="en-US" sz="1800" b="1" dirty="0"/>
          </a:p>
          <a:p>
            <a:pPr algn="ctr"/>
            <a:r>
              <a:rPr lang="en-US" sz="1800" b="1" dirty="0" err="1"/>
              <a:t>Jumlah</a:t>
            </a:r>
            <a:r>
              <a:rPr lang="en-US" sz="1800" b="1" dirty="0"/>
              <a:t> per m</a:t>
            </a:r>
            <a:r>
              <a:rPr lang="en-US" sz="1800" b="1" baseline="30000" dirty="0"/>
              <a:t>2</a:t>
            </a:r>
            <a:r>
              <a:rPr lang="en-US" sz="1800" b="1" dirty="0"/>
              <a:t> = 70 </a:t>
            </a:r>
            <a:r>
              <a:rPr lang="en-US" sz="1800" b="1" dirty="0" err="1"/>
              <a:t>bh</a:t>
            </a:r>
            <a:endParaRPr lang="en-US" sz="1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5ECD6C-AE84-4211-AC1A-B735B1F4397D}"/>
              </a:ext>
            </a:extLst>
          </p:cNvPr>
          <p:cNvSpPr/>
          <p:nvPr/>
        </p:nvSpPr>
        <p:spPr>
          <a:xfrm>
            <a:off x="2946399" y="1015975"/>
            <a:ext cx="2830285" cy="15557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/>
              <a:t>Harga</a:t>
            </a:r>
            <a:r>
              <a:rPr lang="en-US" sz="1800" b="1" dirty="0"/>
              <a:t> 1 </a:t>
            </a:r>
            <a:r>
              <a:rPr lang="en-US" sz="1800" b="1" dirty="0" err="1"/>
              <a:t>Batako</a:t>
            </a:r>
            <a:r>
              <a:rPr lang="en-US" sz="1800" b="1" dirty="0"/>
              <a:t> = 1000</a:t>
            </a:r>
          </a:p>
          <a:p>
            <a:pPr algn="ctr"/>
            <a:endParaRPr lang="en-US" sz="1800" b="1" dirty="0"/>
          </a:p>
          <a:p>
            <a:pPr algn="ctr"/>
            <a:r>
              <a:rPr lang="en-US" sz="1800" b="1" dirty="0" err="1"/>
              <a:t>Jumlah</a:t>
            </a:r>
            <a:r>
              <a:rPr lang="en-US" sz="1800" b="1" dirty="0"/>
              <a:t> per m</a:t>
            </a:r>
            <a:r>
              <a:rPr lang="en-US" sz="1800" b="1" baseline="30000" dirty="0"/>
              <a:t>2</a:t>
            </a:r>
            <a:r>
              <a:rPr lang="en-US" sz="1800" b="1" dirty="0"/>
              <a:t> = 12.5 </a:t>
            </a:r>
            <a:r>
              <a:rPr lang="en-US" sz="1800" b="1" dirty="0" err="1"/>
              <a:t>bh</a:t>
            </a:r>
            <a:endParaRPr lang="en-US" sz="18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4A2611-A3CA-423F-8976-8A55367025E5}"/>
              </a:ext>
            </a:extLst>
          </p:cNvPr>
          <p:cNvSpPr/>
          <p:nvPr/>
        </p:nvSpPr>
        <p:spPr>
          <a:xfrm>
            <a:off x="116113" y="2904600"/>
            <a:ext cx="7678058" cy="197925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err="1"/>
              <a:t>Harga</a:t>
            </a:r>
            <a:r>
              <a:rPr lang="en-US" sz="1800" b="1" dirty="0"/>
              <a:t> 1 Bata Merah	= </a:t>
            </a:r>
            <a:r>
              <a:rPr lang="en-US" sz="1800" b="1" u="sng" dirty="0" err="1"/>
              <a:t>Harga</a:t>
            </a:r>
            <a:r>
              <a:rPr lang="en-US" sz="1800" b="1" u="sng" dirty="0"/>
              <a:t> 1 </a:t>
            </a:r>
            <a:r>
              <a:rPr lang="en-US" sz="1800" b="1" u="sng" dirty="0" err="1"/>
              <a:t>Batako</a:t>
            </a:r>
            <a:r>
              <a:rPr lang="en-US" sz="1800" b="1" u="sng" dirty="0"/>
              <a:t> x </a:t>
            </a:r>
            <a:r>
              <a:rPr lang="en-US" sz="1800" b="1" u="sng" dirty="0" err="1"/>
              <a:t>Jumlah</a:t>
            </a:r>
            <a:r>
              <a:rPr lang="en-US" sz="1800" b="1" u="sng" dirty="0"/>
              <a:t> </a:t>
            </a:r>
            <a:r>
              <a:rPr lang="en-US" sz="1800" b="1" u="sng" dirty="0" err="1"/>
              <a:t>Batako</a:t>
            </a:r>
            <a:r>
              <a:rPr lang="en-US" sz="1800" b="1" u="sng" dirty="0"/>
              <a:t> per m</a:t>
            </a:r>
            <a:r>
              <a:rPr lang="en-US" sz="1800" b="1" u="sng" baseline="30000" dirty="0"/>
              <a:t>2</a:t>
            </a:r>
          </a:p>
          <a:p>
            <a:r>
              <a:rPr lang="en-US" sz="1800" b="1" dirty="0"/>
              <a:t>				</a:t>
            </a:r>
            <a:r>
              <a:rPr lang="en-US" sz="1800" b="1" dirty="0" err="1"/>
              <a:t>Jumlah</a:t>
            </a:r>
            <a:r>
              <a:rPr lang="en-US" sz="1800" b="1" dirty="0"/>
              <a:t> Bata Merah per m</a:t>
            </a:r>
            <a:r>
              <a:rPr lang="en-US" sz="1800" b="1" baseline="30000" dirty="0"/>
              <a:t>2</a:t>
            </a:r>
            <a:endParaRPr lang="en-US" sz="1800" b="1" dirty="0"/>
          </a:p>
          <a:p>
            <a:r>
              <a:rPr lang="en-US" sz="1800" b="1" dirty="0"/>
              <a:t>			= </a:t>
            </a:r>
            <a:r>
              <a:rPr lang="en-US" sz="1800" b="1" u="sng" dirty="0"/>
              <a:t>1000 x 12.5</a:t>
            </a:r>
          </a:p>
          <a:p>
            <a:r>
              <a:rPr lang="en-US" sz="1800" b="1" dirty="0"/>
              <a:t>			           70</a:t>
            </a:r>
          </a:p>
          <a:p>
            <a:r>
              <a:rPr lang="en-US" sz="1800" b="1" dirty="0"/>
              <a:t>			= 178,57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8316" y="592475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6" name="Google Shape;256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6995885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Contoh</a:t>
            </a:r>
            <a:r>
              <a:rPr lang="en-US" sz="2400" dirty="0"/>
              <a:t> </a:t>
            </a:r>
            <a:r>
              <a:rPr lang="en-US" sz="2400" dirty="0" err="1"/>
              <a:t>Konversi</a:t>
            </a:r>
            <a:r>
              <a:rPr lang="en-US" sz="2400" dirty="0"/>
              <a:t> </a:t>
            </a:r>
            <a:r>
              <a:rPr lang="en-US" sz="2400" dirty="0" err="1"/>
              <a:t>Harga</a:t>
            </a:r>
            <a:r>
              <a:rPr lang="en-US" sz="2400" dirty="0"/>
              <a:t> </a:t>
            </a:r>
            <a:r>
              <a:rPr lang="en-US" sz="2400" dirty="0" err="1"/>
              <a:t>Pasir</a:t>
            </a:r>
            <a:endParaRPr sz="2400" dirty="0"/>
          </a:p>
        </p:txBody>
      </p:sp>
      <p:sp>
        <p:nvSpPr>
          <p:cNvPr id="258" name="Google Shape;258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FBF38-AE1B-4016-8ABB-5B04A4622620}"/>
              </a:ext>
            </a:extLst>
          </p:cNvPr>
          <p:cNvSpPr/>
          <p:nvPr/>
        </p:nvSpPr>
        <p:spPr>
          <a:xfrm>
            <a:off x="116114" y="1015975"/>
            <a:ext cx="2830285" cy="15557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/>
              <a:t>Harga</a:t>
            </a:r>
            <a:r>
              <a:rPr lang="en-US" sz="1800" b="1" dirty="0"/>
              <a:t> 1 m</a:t>
            </a:r>
            <a:r>
              <a:rPr lang="en-US" sz="1800" b="1" baseline="30000" dirty="0"/>
              <a:t>3</a:t>
            </a:r>
            <a:r>
              <a:rPr lang="en-US" sz="1800" b="1" dirty="0"/>
              <a:t> </a:t>
            </a:r>
            <a:r>
              <a:rPr lang="en-US" sz="1800" b="1" dirty="0" err="1"/>
              <a:t>Pasir</a:t>
            </a:r>
            <a:r>
              <a:rPr lang="en-US" sz="1800" b="1" dirty="0"/>
              <a:t> = ?</a:t>
            </a:r>
          </a:p>
          <a:p>
            <a:pPr algn="ctr"/>
            <a:endParaRPr lang="en-US" sz="1800" b="1" dirty="0"/>
          </a:p>
          <a:p>
            <a:pPr algn="ctr"/>
            <a:r>
              <a:rPr lang="en-US" sz="1800" b="1" dirty="0"/>
              <a:t>Volume = 1 m</a:t>
            </a:r>
            <a:r>
              <a:rPr lang="en-US" sz="1800" b="1" baseline="30000" dirty="0"/>
              <a:t>3</a:t>
            </a:r>
            <a:endParaRPr lang="en-US" sz="1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5ECD6C-AE84-4211-AC1A-B735B1F4397D}"/>
              </a:ext>
            </a:extLst>
          </p:cNvPr>
          <p:cNvSpPr/>
          <p:nvPr/>
        </p:nvSpPr>
        <p:spPr>
          <a:xfrm>
            <a:off x="2946398" y="1015975"/>
            <a:ext cx="3439887" cy="15557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/>
              <a:t>Harga</a:t>
            </a:r>
            <a:r>
              <a:rPr lang="en-US" sz="1800" b="1" dirty="0"/>
              <a:t> 1 </a:t>
            </a:r>
            <a:r>
              <a:rPr lang="en-US" sz="1800" b="1" dirty="0" err="1"/>
              <a:t>Truk</a:t>
            </a:r>
            <a:r>
              <a:rPr lang="en-US" sz="1800" b="1" dirty="0"/>
              <a:t> </a:t>
            </a:r>
            <a:r>
              <a:rPr lang="en-US" sz="1800" b="1" dirty="0" err="1"/>
              <a:t>Pasir</a:t>
            </a:r>
            <a:r>
              <a:rPr lang="en-US" sz="1800" b="1" dirty="0"/>
              <a:t> = 600.000</a:t>
            </a:r>
          </a:p>
          <a:p>
            <a:pPr algn="ctr"/>
            <a:endParaRPr lang="en-US" sz="1800" b="1" dirty="0"/>
          </a:p>
          <a:p>
            <a:pPr algn="ctr"/>
            <a:r>
              <a:rPr lang="en-US" sz="1800" b="1" dirty="0"/>
              <a:t>Volume 1 </a:t>
            </a:r>
            <a:r>
              <a:rPr lang="en-US" sz="1800" b="1" dirty="0" err="1"/>
              <a:t>Truk</a:t>
            </a:r>
            <a:r>
              <a:rPr lang="en-US" sz="1800" b="1" dirty="0"/>
              <a:t> = 3 m</a:t>
            </a:r>
            <a:r>
              <a:rPr lang="en-US" sz="1800" b="1" baseline="30000" dirty="0"/>
              <a:t>3</a:t>
            </a:r>
            <a:endParaRPr lang="en-US" sz="18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4A2611-A3CA-423F-8976-8A55367025E5}"/>
              </a:ext>
            </a:extLst>
          </p:cNvPr>
          <p:cNvSpPr/>
          <p:nvPr/>
        </p:nvSpPr>
        <p:spPr>
          <a:xfrm>
            <a:off x="116113" y="2904600"/>
            <a:ext cx="6270172" cy="197925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err="1"/>
              <a:t>Harga</a:t>
            </a:r>
            <a:r>
              <a:rPr lang="en-US" sz="1800" b="1" dirty="0"/>
              <a:t> 1 m</a:t>
            </a:r>
            <a:r>
              <a:rPr lang="en-US" sz="1800" b="1" baseline="30000" dirty="0"/>
              <a:t>3</a:t>
            </a:r>
            <a:r>
              <a:rPr lang="en-US" sz="1800" b="1" dirty="0"/>
              <a:t> </a:t>
            </a:r>
            <a:r>
              <a:rPr lang="en-US" sz="1800" b="1" dirty="0" err="1"/>
              <a:t>Pasir</a:t>
            </a:r>
            <a:r>
              <a:rPr lang="en-US" sz="1800" b="1" dirty="0"/>
              <a:t>		= </a:t>
            </a:r>
            <a:r>
              <a:rPr lang="en-US" sz="1800" b="1" u="sng" dirty="0" err="1"/>
              <a:t>Harga</a:t>
            </a:r>
            <a:r>
              <a:rPr lang="en-US" sz="1800" b="1" u="sng" dirty="0"/>
              <a:t> 1 </a:t>
            </a:r>
            <a:r>
              <a:rPr lang="en-US" sz="1800" b="1" u="sng" dirty="0" err="1"/>
              <a:t>Truk</a:t>
            </a:r>
            <a:r>
              <a:rPr lang="en-US" sz="1800" b="1" u="sng" dirty="0"/>
              <a:t> </a:t>
            </a:r>
            <a:r>
              <a:rPr lang="en-US" sz="1800" b="1" u="sng" dirty="0" err="1"/>
              <a:t>Pasir</a:t>
            </a:r>
            <a:endParaRPr lang="en-US" sz="1800" b="1" u="sng" baseline="30000" dirty="0"/>
          </a:p>
          <a:p>
            <a:r>
              <a:rPr lang="en-US" sz="1800" b="1" dirty="0"/>
              <a:t>			   Volume 1 </a:t>
            </a:r>
            <a:r>
              <a:rPr lang="en-US" sz="1800" b="1" dirty="0" err="1"/>
              <a:t>Truk</a:t>
            </a:r>
            <a:r>
              <a:rPr lang="en-US" sz="1800" b="1" dirty="0"/>
              <a:t> (m</a:t>
            </a:r>
            <a:r>
              <a:rPr lang="en-US" sz="1800" b="1" baseline="30000" dirty="0"/>
              <a:t>3</a:t>
            </a:r>
            <a:r>
              <a:rPr lang="en-US" sz="1800" b="1" dirty="0"/>
              <a:t>)</a:t>
            </a:r>
          </a:p>
          <a:p>
            <a:r>
              <a:rPr lang="en-US" sz="1800" b="1" dirty="0"/>
              <a:t>			= </a:t>
            </a:r>
            <a:r>
              <a:rPr lang="en-US" sz="1800" b="1" u="sng" dirty="0"/>
              <a:t>600.000</a:t>
            </a:r>
          </a:p>
          <a:p>
            <a:r>
              <a:rPr lang="en-US" sz="1800" b="1" dirty="0"/>
              <a:t>			         3</a:t>
            </a:r>
          </a:p>
          <a:p>
            <a:r>
              <a:rPr lang="en-US" sz="1800" b="1" dirty="0"/>
              <a:t>			= 200.000</a:t>
            </a:r>
          </a:p>
        </p:txBody>
      </p:sp>
    </p:spTree>
    <p:extLst>
      <p:ext uri="{BB962C8B-B14F-4D97-AF65-F5344CB8AC3E}">
        <p14:creationId xmlns:p14="http://schemas.microsoft.com/office/powerpoint/2010/main" val="3689007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8316" y="592475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6" name="Google Shape;256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6995885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Contoh</a:t>
            </a:r>
            <a:r>
              <a:rPr lang="en-US" sz="2400" dirty="0"/>
              <a:t> </a:t>
            </a:r>
            <a:r>
              <a:rPr lang="en-US" sz="2400" dirty="0" err="1"/>
              <a:t>Konversi</a:t>
            </a:r>
            <a:r>
              <a:rPr lang="en-US" sz="2400" dirty="0"/>
              <a:t> </a:t>
            </a:r>
            <a:r>
              <a:rPr lang="en-US" sz="2400" dirty="0" err="1"/>
              <a:t>Harga</a:t>
            </a:r>
            <a:r>
              <a:rPr lang="en-US" sz="2400" dirty="0"/>
              <a:t> </a:t>
            </a:r>
            <a:r>
              <a:rPr lang="en-US" sz="2400" dirty="0" err="1"/>
              <a:t>Satuan</a:t>
            </a:r>
            <a:r>
              <a:rPr lang="en-US" sz="2400" dirty="0"/>
              <a:t> Semen</a:t>
            </a:r>
            <a:endParaRPr sz="2400" dirty="0"/>
          </a:p>
        </p:txBody>
      </p:sp>
      <p:sp>
        <p:nvSpPr>
          <p:cNvPr id="258" name="Google Shape;258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FBF38-AE1B-4016-8ABB-5B04A4622620}"/>
              </a:ext>
            </a:extLst>
          </p:cNvPr>
          <p:cNvSpPr/>
          <p:nvPr/>
        </p:nvSpPr>
        <p:spPr>
          <a:xfrm>
            <a:off x="55469" y="1015975"/>
            <a:ext cx="3355388" cy="15557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/>
              <a:t>Harga</a:t>
            </a:r>
            <a:r>
              <a:rPr lang="en-US" sz="1800" b="1" dirty="0"/>
              <a:t> 1 </a:t>
            </a:r>
            <a:r>
              <a:rPr lang="en-US" sz="1800" b="1" dirty="0" err="1"/>
              <a:t>Sak</a:t>
            </a:r>
            <a:r>
              <a:rPr lang="en-US" sz="1800" b="1" dirty="0"/>
              <a:t> Semen 50 kg = ?</a:t>
            </a:r>
          </a:p>
          <a:p>
            <a:pPr algn="ctr"/>
            <a:endParaRPr lang="en-US" sz="1800" b="1" dirty="0"/>
          </a:p>
          <a:p>
            <a:pPr algn="ctr"/>
            <a:r>
              <a:rPr lang="en-US" sz="1800" b="1" dirty="0" err="1"/>
              <a:t>Berat</a:t>
            </a:r>
            <a:r>
              <a:rPr lang="en-US" sz="1800" b="1" dirty="0"/>
              <a:t> = 50 kg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5ECD6C-AE84-4211-AC1A-B735B1F4397D}"/>
              </a:ext>
            </a:extLst>
          </p:cNvPr>
          <p:cNvSpPr/>
          <p:nvPr/>
        </p:nvSpPr>
        <p:spPr>
          <a:xfrm>
            <a:off x="3410857" y="1015975"/>
            <a:ext cx="3355388" cy="15557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Harga</a:t>
            </a:r>
            <a:r>
              <a:rPr lang="en-US" b="1" dirty="0"/>
              <a:t> 1 </a:t>
            </a:r>
            <a:r>
              <a:rPr lang="en-US" b="1" dirty="0" err="1"/>
              <a:t>Sak</a:t>
            </a:r>
            <a:r>
              <a:rPr lang="en-US" b="1" dirty="0"/>
              <a:t> Semen 40 kg = 100.000</a:t>
            </a:r>
          </a:p>
          <a:p>
            <a:pPr algn="ctr"/>
            <a:endParaRPr lang="en-US" sz="1800" b="1" dirty="0"/>
          </a:p>
          <a:p>
            <a:pPr algn="ctr"/>
            <a:r>
              <a:rPr lang="en-US" b="1" dirty="0" err="1"/>
              <a:t>Berat</a:t>
            </a:r>
            <a:r>
              <a:rPr lang="en-US" b="1" dirty="0"/>
              <a:t> = 40 kg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4A2611-A3CA-423F-8976-8A55367025E5}"/>
              </a:ext>
            </a:extLst>
          </p:cNvPr>
          <p:cNvSpPr/>
          <p:nvPr/>
        </p:nvSpPr>
        <p:spPr>
          <a:xfrm>
            <a:off x="116112" y="2904600"/>
            <a:ext cx="8875363" cy="197925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err="1"/>
              <a:t>Harga</a:t>
            </a:r>
            <a:r>
              <a:rPr lang="en-US" sz="1800" b="1" dirty="0"/>
              <a:t> 1 </a:t>
            </a:r>
            <a:r>
              <a:rPr lang="en-US" sz="1800" b="1" dirty="0" err="1"/>
              <a:t>Sak</a:t>
            </a:r>
            <a:r>
              <a:rPr lang="en-US" sz="1800" b="1" dirty="0"/>
              <a:t> Semen 50 kg = </a:t>
            </a:r>
            <a:r>
              <a:rPr lang="en-US" sz="1800" b="1" u="sng" dirty="0" err="1"/>
              <a:t>Harga</a:t>
            </a:r>
            <a:r>
              <a:rPr lang="en-US" sz="1800" b="1" u="sng" dirty="0"/>
              <a:t> 1 </a:t>
            </a:r>
            <a:r>
              <a:rPr lang="en-US" sz="1800" b="1" u="sng" dirty="0" err="1"/>
              <a:t>Sak</a:t>
            </a:r>
            <a:r>
              <a:rPr lang="en-US" sz="1800" b="1" u="sng" dirty="0"/>
              <a:t> Semen 40 Kg x </a:t>
            </a:r>
            <a:r>
              <a:rPr lang="en-US" sz="1800" b="1" u="sng" dirty="0" err="1"/>
              <a:t>Berat</a:t>
            </a:r>
            <a:r>
              <a:rPr lang="en-US" sz="1800" b="1" u="sng" dirty="0"/>
              <a:t> Semen 50 Kg</a:t>
            </a:r>
            <a:endParaRPr lang="en-US" sz="1800" b="1" u="sng" baseline="30000" dirty="0"/>
          </a:p>
          <a:p>
            <a:r>
              <a:rPr lang="en-US" sz="1800" b="1" dirty="0"/>
              <a:t>					</a:t>
            </a:r>
            <a:r>
              <a:rPr lang="en-US" sz="1800" b="1" dirty="0" err="1"/>
              <a:t>Berat</a:t>
            </a:r>
            <a:r>
              <a:rPr lang="en-US" sz="1800" b="1" dirty="0"/>
              <a:t> Semen 40 kg</a:t>
            </a:r>
          </a:p>
          <a:p>
            <a:r>
              <a:rPr lang="en-US" sz="1800" b="1" dirty="0"/>
              <a:t>			 = </a:t>
            </a:r>
            <a:r>
              <a:rPr lang="en-US" sz="1800" b="1" u="sng" dirty="0"/>
              <a:t>100.000 x 50</a:t>
            </a:r>
          </a:p>
          <a:p>
            <a:r>
              <a:rPr lang="en-US" sz="1800" b="1" dirty="0"/>
              <a:t>			             40</a:t>
            </a:r>
          </a:p>
          <a:p>
            <a:r>
              <a:rPr lang="en-US" sz="1800" b="1" dirty="0"/>
              <a:t>			 = 125.000</a:t>
            </a:r>
          </a:p>
        </p:txBody>
      </p:sp>
    </p:spTree>
    <p:extLst>
      <p:ext uri="{BB962C8B-B14F-4D97-AF65-F5344CB8AC3E}">
        <p14:creationId xmlns:p14="http://schemas.microsoft.com/office/powerpoint/2010/main" val="2550823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8316" y="592475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6" name="Google Shape;256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6995885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Contoh</a:t>
            </a:r>
            <a:r>
              <a:rPr lang="en-US" sz="2400" dirty="0"/>
              <a:t> </a:t>
            </a:r>
            <a:r>
              <a:rPr lang="en-US" sz="2400" dirty="0" err="1"/>
              <a:t>Konversi</a:t>
            </a:r>
            <a:r>
              <a:rPr lang="en-US" sz="2400" dirty="0"/>
              <a:t> </a:t>
            </a:r>
            <a:r>
              <a:rPr lang="en-US" sz="2400" dirty="0" err="1"/>
              <a:t>Harga</a:t>
            </a:r>
            <a:r>
              <a:rPr lang="en-US" sz="2400" dirty="0"/>
              <a:t> </a:t>
            </a:r>
            <a:r>
              <a:rPr lang="en-US" sz="2400" dirty="0" err="1"/>
              <a:t>Satuan</a:t>
            </a:r>
            <a:r>
              <a:rPr lang="en-US" sz="2400" dirty="0"/>
              <a:t> </a:t>
            </a:r>
            <a:r>
              <a:rPr lang="en-US" sz="2400" dirty="0" err="1"/>
              <a:t>Genteng</a:t>
            </a:r>
            <a:endParaRPr sz="2400" dirty="0"/>
          </a:p>
        </p:txBody>
      </p:sp>
      <p:sp>
        <p:nvSpPr>
          <p:cNvPr id="258" name="Google Shape;258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FBF38-AE1B-4016-8ABB-5B04A4622620}"/>
              </a:ext>
            </a:extLst>
          </p:cNvPr>
          <p:cNvSpPr/>
          <p:nvPr/>
        </p:nvSpPr>
        <p:spPr>
          <a:xfrm>
            <a:off x="116114" y="1015975"/>
            <a:ext cx="2830285" cy="15557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/>
              <a:t>Harga</a:t>
            </a:r>
            <a:r>
              <a:rPr lang="en-US" sz="1800" b="1" dirty="0"/>
              <a:t> 1 </a:t>
            </a:r>
            <a:r>
              <a:rPr lang="en-US" sz="1800" b="1" dirty="0" err="1"/>
              <a:t>bh</a:t>
            </a:r>
            <a:r>
              <a:rPr lang="en-US" sz="1800" b="1" dirty="0"/>
              <a:t> </a:t>
            </a:r>
            <a:r>
              <a:rPr lang="en-US" sz="1800" b="1" dirty="0" err="1"/>
              <a:t>Genteng</a:t>
            </a:r>
            <a:r>
              <a:rPr lang="en-US" sz="1800" b="1" dirty="0"/>
              <a:t> = ?</a:t>
            </a:r>
          </a:p>
          <a:p>
            <a:pPr algn="ctr"/>
            <a:endParaRPr lang="en-US" sz="1800" b="1" dirty="0"/>
          </a:p>
          <a:p>
            <a:pPr algn="ctr"/>
            <a:r>
              <a:rPr lang="en-US" sz="1800" b="1" dirty="0" err="1"/>
              <a:t>Jumlah</a:t>
            </a:r>
            <a:r>
              <a:rPr lang="en-US" sz="1800" b="1" dirty="0"/>
              <a:t> per m</a:t>
            </a:r>
            <a:r>
              <a:rPr lang="en-US" sz="1800" b="1" baseline="30000" dirty="0"/>
              <a:t>2</a:t>
            </a:r>
            <a:r>
              <a:rPr lang="en-US" sz="1800" b="1" dirty="0"/>
              <a:t> = 25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5ECD6C-AE84-4211-AC1A-B735B1F4397D}"/>
              </a:ext>
            </a:extLst>
          </p:cNvPr>
          <p:cNvSpPr/>
          <p:nvPr/>
        </p:nvSpPr>
        <p:spPr>
          <a:xfrm>
            <a:off x="2946398" y="1015975"/>
            <a:ext cx="3439887" cy="15557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Harga</a:t>
            </a:r>
            <a:r>
              <a:rPr lang="en-US" sz="1600" b="1" dirty="0"/>
              <a:t> 1 </a:t>
            </a:r>
            <a:r>
              <a:rPr lang="en-US" sz="1600" b="1" dirty="0" err="1"/>
              <a:t>Lembar</a:t>
            </a:r>
            <a:r>
              <a:rPr lang="en-US" sz="1600" b="1" dirty="0"/>
              <a:t> Seng = 40.000</a:t>
            </a:r>
          </a:p>
          <a:p>
            <a:pPr algn="ctr"/>
            <a:endParaRPr lang="en-US" sz="1800" b="1" dirty="0"/>
          </a:p>
          <a:p>
            <a:pPr algn="ctr"/>
            <a:r>
              <a:rPr lang="en-US" sz="1800" b="1" dirty="0" err="1"/>
              <a:t>Ukuran</a:t>
            </a:r>
            <a:r>
              <a:rPr lang="en-US" sz="1800" b="1" dirty="0"/>
              <a:t> per </a:t>
            </a:r>
            <a:r>
              <a:rPr lang="en-US" sz="1800" b="1" dirty="0" err="1"/>
              <a:t>Lembar</a:t>
            </a:r>
            <a:r>
              <a:rPr lang="en-US" sz="1800" b="1" dirty="0"/>
              <a:t> = 0.9 x 1.8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4A2611-A3CA-423F-8976-8A55367025E5}"/>
              </a:ext>
            </a:extLst>
          </p:cNvPr>
          <p:cNvSpPr/>
          <p:nvPr/>
        </p:nvSpPr>
        <p:spPr>
          <a:xfrm>
            <a:off x="116113" y="2904600"/>
            <a:ext cx="8040916" cy="197925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err="1"/>
              <a:t>Harga</a:t>
            </a:r>
            <a:r>
              <a:rPr lang="en-US" sz="1800" b="1" dirty="0"/>
              <a:t> 1 </a:t>
            </a:r>
            <a:r>
              <a:rPr lang="en-US" sz="1800" b="1" dirty="0" err="1"/>
              <a:t>bh</a:t>
            </a:r>
            <a:r>
              <a:rPr lang="en-US" sz="1800" b="1" dirty="0"/>
              <a:t> </a:t>
            </a:r>
            <a:r>
              <a:rPr lang="en-US" sz="1800" b="1" dirty="0" err="1"/>
              <a:t>genteng</a:t>
            </a:r>
            <a:r>
              <a:rPr lang="en-US" sz="1800" b="1" dirty="0"/>
              <a:t>	= </a:t>
            </a:r>
            <a:r>
              <a:rPr lang="en-US" sz="1800" b="1" u="sng" dirty="0" err="1"/>
              <a:t>Harga</a:t>
            </a:r>
            <a:r>
              <a:rPr lang="en-US" sz="1800" b="1" u="sng" dirty="0"/>
              <a:t> 1 </a:t>
            </a:r>
            <a:r>
              <a:rPr lang="en-US" sz="1800" b="1" u="sng" dirty="0" err="1"/>
              <a:t>Lembar</a:t>
            </a:r>
            <a:r>
              <a:rPr lang="en-US" sz="1800" b="1" u="sng" dirty="0"/>
              <a:t> Seng : </a:t>
            </a:r>
            <a:r>
              <a:rPr lang="en-US" sz="1800" b="1" u="sng" dirty="0" err="1"/>
              <a:t>Ukuran</a:t>
            </a:r>
            <a:r>
              <a:rPr lang="en-US" sz="1800" b="1" u="sng" dirty="0"/>
              <a:t> per </a:t>
            </a:r>
            <a:r>
              <a:rPr lang="en-US" sz="1800" b="1" u="sng" dirty="0" err="1"/>
              <a:t>Lembar</a:t>
            </a:r>
            <a:endParaRPr lang="en-US" sz="1800" b="1" u="sng" baseline="30000" dirty="0"/>
          </a:p>
          <a:p>
            <a:r>
              <a:rPr lang="en-US" sz="1800" b="1" dirty="0"/>
              <a:t>			   	     </a:t>
            </a:r>
            <a:r>
              <a:rPr lang="en-US" sz="1800" b="1" dirty="0" err="1"/>
              <a:t>Jumlah</a:t>
            </a:r>
            <a:r>
              <a:rPr lang="en-US" sz="1800" b="1" dirty="0"/>
              <a:t> per m</a:t>
            </a:r>
            <a:r>
              <a:rPr lang="en-US" sz="1800" b="1" baseline="30000" dirty="0"/>
              <a:t>2</a:t>
            </a:r>
            <a:r>
              <a:rPr lang="en-US" sz="1800" b="1" dirty="0"/>
              <a:t> </a:t>
            </a:r>
            <a:r>
              <a:rPr lang="en-US" sz="1800" b="1" dirty="0" err="1"/>
              <a:t>Genteng</a:t>
            </a:r>
            <a:endParaRPr lang="en-US" sz="1800" b="1" dirty="0"/>
          </a:p>
          <a:p>
            <a:r>
              <a:rPr lang="en-US" sz="1800" b="1" dirty="0"/>
              <a:t>			= </a:t>
            </a:r>
            <a:r>
              <a:rPr lang="en-US" sz="1800" b="1" u="sng" dirty="0"/>
              <a:t>40.000 : (0.9 x 1.8)</a:t>
            </a:r>
          </a:p>
          <a:p>
            <a:r>
              <a:rPr lang="en-US" sz="1800" b="1" dirty="0"/>
              <a:t>			               25</a:t>
            </a:r>
          </a:p>
          <a:p>
            <a:r>
              <a:rPr lang="en-US" sz="1800" b="1" dirty="0"/>
              <a:t>			= 987,65</a:t>
            </a:r>
          </a:p>
        </p:txBody>
      </p:sp>
    </p:spTree>
    <p:extLst>
      <p:ext uri="{BB962C8B-B14F-4D97-AF65-F5344CB8AC3E}">
        <p14:creationId xmlns:p14="http://schemas.microsoft.com/office/powerpoint/2010/main" val="1066158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8316" y="592475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6" name="Google Shape;256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6995885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Contoh</a:t>
            </a:r>
            <a:r>
              <a:rPr lang="en-US" sz="2400" dirty="0"/>
              <a:t> </a:t>
            </a:r>
            <a:r>
              <a:rPr lang="en-US" sz="2400" dirty="0" err="1"/>
              <a:t>Konversi</a:t>
            </a:r>
            <a:r>
              <a:rPr lang="en-US" sz="2400" dirty="0"/>
              <a:t> </a:t>
            </a:r>
            <a:r>
              <a:rPr lang="en-US" sz="2400" dirty="0" err="1"/>
              <a:t>Harga</a:t>
            </a:r>
            <a:r>
              <a:rPr lang="en-US" sz="2400" dirty="0"/>
              <a:t> </a:t>
            </a:r>
            <a:r>
              <a:rPr lang="en-US" sz="2400" dirty="0" err="1"/>
              <a:t>Satuan</a:t>
            </a:r>
            <a:r>
              <a:rPr lang="en-US" sz="2400" dirty="0"/>
              <a:t> </a:t>
            </a:r>
            <a:r>
              <a:rPr lang="en-US" sz="2400" dirty="0" err="1"/>
              <a:t>Besi</a:t>
            </a:r>
            <a:endParaRPr sz="2400" dirty="0"/>
          </a:p>
        </p:txBody>
      </p:sp>
      <p:sp>
        <p:nvSpPr>
          <p:cNvPr id="258" name="Google Shape;258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FBF38-AE1B-4016-8ABB-5B04A4622620}"/>
              </a:ext>
            </a:extLst>
          </p:cNvPr>
          <p:cNvSpPr/>
          <p:nvPr/>
        </p:nvSpPr>
        <p:spPr>
          <a:xfrm>
            <a:off x="116114" y="1015975"/>
            <a:ext cx="2830285" cy="15557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/>
              <a:t>Harga</a:t>
            </a:r>
            <a:r>
              <a:rPr lang="en-US" sz="1800" b="1" dirty="0"/>
              <a:t> 1 kg = ?</a:t>
            </a:r>
          </a:p>
          <a:p>
            <a:pPr algn="ctr"/>
            <a:endParaRPr lang="en-US" sz="1800" b="1" dirty="0"/>
          </a:p>
          <a:p>
            <a:pPr algn="ctr"/>
            <a:r>
              <a:rPr lang="en-US" sz="1800" b="1" dirty="0" err="1"/>
              <a:t>Berat</a:t>
            </a:r>
            <a:r>
              <a:rPr lang="en-US" sz="1800" b="1" dirty="0"/>
              <a:t> per m’ = 1,5 kg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5ECD6C-AE84-4211-AC1A-B735B1F4397D}"/>
              </a:ext>
            </a:extLst>
          </p:cNvPr>
          <p:cNvSpPr/>
          <p:nvPr/>
        </p:nvSpPr>
        <p:spPr>
          <a:xfrm>
            <a:off x="2946398" y="1015975"/>
            <a:ext cx="3439887" cy="15557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/>
              <a:t>Harga</a:t>
            </a:r>
            <a:r>
              <a:rPr lang="en-US" sz="1800" b="1" dirty="0"/>
              <a:t> 1 </a:t>
            </a:r>
            <a:r>
              <a:rPr lang="en-US" sz="1800" b="1" dirty="0" err="1"/>
              <a:t>Batang</a:t>
            </a:r>
            <a:r>
              <a:rPr lang="en-US" sz="1800" b="1" dirty="0"/>
              <a:t> = 120.000</a:t>
            </a:r>
          </a:p>
          <a:p>
            <a:pPr algn="ctr"/>
            <a:endParaRPr lang="en-US" sz="1800" b="1" dirty="0"/>
          </a:p>
          <a:p>
            <a:pPr algn="ctr"/>
            <a:r>
              <a:rPr lang="en-US" sz="1800" b="1" dirty="0"/>
              <a:t>Panjang per </a:t>
            </a:r>
            <a:r>
              <a:rPr lang="en-US" sz="1800" b="1" dirty="0" err="1"/>
              <a:t>Batang</a:t>
            </a:r>
            <a:r>
              <a:rPr lang="en-US" sz="1800" b="1" dirty="0"/>
              <a:t> = 12 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4A2611-A3CA-423F-8976-8A55367025E5}"/>
              </a:ext>
            </a:extLst>
          </p:cNvPr>
          <p:cNvSpPr/>
          <p:nvPr/>
        </p:nvSpPr>
        <p:spPr>
          <a:xfrm>
            <a:off x="43541" y="2815000"/>
            <a:ext cx="7489373" cy="197925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err="1"/>
              <a:t>Harga</a:t>
            </a:r>
            <a:r>
              <a:rPr lang="en-US" sz="1800" b="1" dirty="0"/>
              <a:t> 1 kg </a:t>
            </a:r>
            <a:r>
              <a:rPr lang="en-US" sz="1800" b="1" dirty="0" err="1"/>
              <a:t>Besi</a:t>
            </a:r>
            <a:r>
              <a:rPr lang="en-US" sz="1800" b="1" dirty="0"/>
              <a:t>		= 	       </a:t>
            </a:r>
            <a:r>
              <a:rPr lang="en-US" sz="1800" b="1" u="sng" dirty="0" err="1"/>
              <a:t>Harga</a:t>
            </a:r>
            <a:r>
              <a:rPr lang="en-US" sz="1800" b="1" u="sng" dirty="0"/>
              <a:t> 1 </a:t>
            </a:r>
            <a:r>
              <a:rPr lang="en-US" sz="1800" b="1" u="sng" dirty="0" err="1"/>
              <a:t>Batang</a:t>
            </a:r>
            <a:endParaRPr lang="en-US" sz="1800" b="1" u="sng" baseline="30000" dirty="0"/>
          </a:p>
          <a:p>
            <a:r>
              <a:rPr lang="en-US" sz="1800" b="1" dirty="0"/>
              <a:t>			   </a:t>
            </a:r>
            <a:r>
              <a:rPr lang="en-US" sz="1800" b="1" dirty="0" err="1"/>
              <a:t>Berat</a:t>
            </a:r>
            <a:r>
              <a:rPr lang="en-US" sz="1800" b="1" dirty="0"/>
              <a:t> </a:t>
            </a:r>
            <a:r>
              <a:rPr lang="en-US" sz="1800" b="1" dirty="0" err="1"/>
              <a:t>Batang</a:t>
            </a:r>
            <a:r>
              <a:rPr lang="en-US" sz="1800" b="1" dirty="0"/>
              <a:t> per m’ x Panjang </a:t>
            </a:r>
            <a:r>
              <a:rPr lang="en-US" sz="1800" b="1" dirty="0" err="1"/>
              <a:t>Batang</a:t>
            </a:r>
            <a:endParaRPr lang="en-US" sz="1800" b="1" dirty="0"/>
          </a:p>
          <a:p>
            <a:r>
              <a:rPr lang="en-US" sz="1800" b="1" dirty="0"/>
              <a:t>			= </a:t>
            </a:r>
            <a:r>
              <a:rPr lang="en-US" sz="1800" b="1" u="sng" dirty="0"/>
              <a:t>120.000</a:t>
            </a:r>
          </a:p>
          <a:p>
            <a:r>
              <a:rPr lang="en-US" sz="1800" b="1" dirty="0"/>
              <a:t>			   1,5 x 12</a:t>
            </a:r>
          </a:p>
          <a:p>
            <a:r>
              <a:rPr lang="en-US" sz="1800" b="1" dirty="0"/>
              <a:t>			= 6.666,67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368F0BB8-43E1-4FF9-BAE8-DCAEE9867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810" y="4681537"/>
            <a:ext cx="8720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latin typeface="Arial Rounded MT Bold" panose="020F0704030504030204" pitchFamily="34" charset="0"/>
              </a:rPr>
              <a:t>Berat</a:t>
            </a:r>
            <a:r>
              <a:rPr lang="en-US" altLang="en-US" sz="1800" dirty="0">
                <a:latin typeface="Arial Rounded MT Bold" panose="020F0704030504030204" pitchFamily="34" charset="0"/>
              </a:rPr>
              <a:t> Per M = (0.25 x </a:t>
            </a:r>
            <a:r>
              <a:rPr lang="el-GR" altLang="en-US" sz="2400" dirty="0">
                <a:latin typeface="Arial Rounded MT Bold" panose="020F0704030504030204" pitchFamily="34" charset="0"/>
              </a:rPr>
              <a:t>π</a:t>
            </a:r>
            <a:r>
              <a:rPr lang="en-US" altLang="en-US" sz="2400" dirty="0">
                <a:latin typeface="Arial Rounded MT Bold" panose="020F0704030504030204" pitchFamily="34" charset="0"/>
              </a:rPr>
              <a:t> </a:t>
            </a:r>
            <a:r>
              <a:rPr lang="en-US" altLang="en-US" sz="1800" dirty="0">
                <a:latin typeface="Arial Rounded MT Bold" panose="020F0704030504030204" pitchFamily="34" charset="0"/>
              </a:rPr>
              <a:t>x D</a:t>
            </a:r>
            <a:r>
              <a:rPr lang="en-US" altLang="en-US" sz="1800" baseline="30000" dirty="0">
                <a:latin typeface="Arial Rounded MT Bold" panose="020F0704030504030204" pitchFamily="34" charset="0"/>
              </a:rPr>
              <a:t>2</a:t>
            </a:r>
            <a:r>
              <a:rPr lang="en-US" altLang="en-US" sz="1800" dirty="0">
                <a:latin typeface="Arial Rounded MT Bold" panose="020F0704030504030204" pitchFamily="34" charset="0"/>
              </a:rPr>
              <a:t>) x (7850 Kg/m3)</a:t>
            </a:r>
          </a:p>
        </p:txBody>
      </p:sp>
    </p:spTree>
    <p:extLst>
      <p:ext uri="{BB962C8B-B14F-4D97-AF65-F5344CB8AC3E}">
        <p14:creationId xmlns:p14="http://schemas.microsoft.com/office/powerpoint/2010/main" val="260161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A386CF-E52B-47EF-9602-9A573432707D}"/>
              </a:ext>
            </a:extLst>
          </p:cNvPr>
          <p:cNvSpPr/>
          <p:nvPr/>
        </p:nvSpPr>
        <p:spPr>
          <a:xfrm>
            <a:off x="2680158" y="0"/>
            <a:ext cx="418736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800" b="1" cap="none" spc="0" dirty="0">
                <a:ln/>
                <a:solidFill>
                  <a:schemeClr val="accent3"/>
                </a:solidFill>
                <a:effectLst/>
              </a:rPr>
              <a:t>Menu HSBGN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4C6C04A6-6FE9-4933-9DD4-798ADDDC6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3" t="23863" r="23042" b="31593"/>
          <a:stretch>
            <a:fillRect/>
          </a:stretch>
        </p:blipFill>
        <p:spPr bwMode="auto">
          <a:xfrm>
            <a:off x="313643" y="867087"/>
            <a:ext cx="5329237" cy="370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F0FA9DF-DAB5-4448-9D09-9FA2359736E6}"/>
              </a:ext>
            </a:extLst>
          </p:cNvPr>
          <p:cNvSpPr/>
          <p:nvPr/>
        </p:nvSpPr>
        <p:spPr>
          <a:xfrm>
            <a:off x="2401998" y="2794115"/>
            <a:ext cx="1152525" cy="6477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A1B2B73B-41E5-4F06-9EE3-B8A869CB0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91" b="4417"/>
          <a:stretch>
            <a:fillRect/>
          </a:stretch>
        </p:blipFill>
        <p:spPr bwMode="auto">
          <a:xfrm>
            <a:off x="4572000" y="1088572"/>
            <a:ext cx="4422775" cy="395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27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1346541" y="119318"/>
            <a:ext cx="3684253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Aplikasi</a:t>
            </a:r>
            <a:r>
              <a:rPr lang="en-US" dirty="0"/>
              <a:t> HSBGN</a:t>
            </a:r>
            <a:endParaRPr dirty="0"/>
          </a:p>
        </p:txBody>
      </p:sp>
      <p:sp>
        <p:nvSpPr>
          <p:cNvPr id="157" name="Google Shape;157;p1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58" name="Google Shape;158;p15"/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159" name="Google Shape;159;p15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3">
            <a:extLst>
              <a:ext uri="{FF2B5EF4-FFF2-40B4-BE49-F238E27FC236}">
                <a16:creationId xmlns:a16="http://schemas.microsoft.com/office/drawing/2014/main" id="{88A56069-99CD-467F-810E-4C717A4CB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" t="16928" r="54393" b="24739"/>
          <a:stretch>
            <a:fillRect/>
          </a:stretch>
        </p:blipFill>
        <p:spPr bwMode="auto">
          <a:xfrm>
            <a:off x="236267" y="1032043"/>
            <a:ext cx="6534320" cy="3980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165430" y="60232"/>
            <a:ext cx="653992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Output </a:t>
            </a:r>
            <a:r>
              <a:rPr lang="en-US" sz="3200" dirty="0" err="1"/>
              <a:t>Komputerisasi</a:t>
            </a:r>
            <a:r>
              <a:rPr lang="en-US" sz="3200" dirty="0"/>
              <a:t> HSBGN</a:t>
            </a:r>
            <a:endParaRPr sz="3200" dirty="0"/>
          </a:p>
        </p:txBody>
      </p:sp>
      <p:sp>
        <p:nvSpPr>
          <p:cNvPr id="242" name="Google Shape;242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4" name="Google Shape;244;p22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45" name="Google Shape;245;p2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249" name="Google Shape;249;p2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4EFF4302-CF9C-478F-8024-CE982B196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" t="38408" r="59114" b="9595"/>
          <a:stretch>
            <a:fillRect/>
          </a:stretch>
        </p:blipFill>
        <p:spPr>
          <a:xfrm>
            <a:off x="340720" y="749967"/>
            <a:ext cx="5523143" cy="463726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A908E0E8-DD6D-424E-8A93-AC0E554F2334}"/>
              </a:ext>
            </a:extLst>
          </p:cNvPr>
          <p:cNvSpPr/>
          <p:nvPr/>
        </p:nvSpPr>
        <p:spPr>
          <a:xfrm>
            <a:off x="554038" y="1187627"/>
            <a:ext cx="379412" cy="39052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077772F-9C60-4A70-8928-FBF03430CB3B}"/>
              </a:ext>
            </a:extLst>
          </p:cNvPr>
          <p:cNvSpPr/>
          <p:nvPr/>
        </p:nvSpPr>
        <p:spPr>
          <a:xfrm>
            <a:off x="407310" y="2022447"/>
            <a:ext cx="381000" cy="38893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2885B8-C253-4BC8-AC7D-4CCB742FF3FD}"/>
              </a:ext>
            </a:extLst>
          </p:cNvPr>
          <p:cNvSpPr/>
          <p:nvPr/>
        </p:nvSpPr>
        <p:spPr>
          <a:xfrm>
            <a:off x="1604509" y="2021348"/>
            <a:ext cx="379412" cy="38893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BD7C19-49FB-4FDC-A598-39839CE2314C}"/>
              </a:ext>
            </a:extLst>
          </p:cNvPr>
          <p:cNvSpPr/>
          <p:nvPr/>
        </p:nvSpPr>
        <p:spPr>
          <a:xfrm>
            <a:off x="3138805" y="1187627"/>
            <a:ext cx="381000" cy="38893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5B8FB15-B260-44F4-9F01-6A58604F3344}"/>
              </a:ext>
            </a:extLst>
          </p:cNvPr>
          <p:cNvSpPr/>
          <p:nvPr/>
        </p:nvSpPr>
        <p:spPr>
          <a:xfrm>
            <a:off x="2946674" y="2014225"/>
            <a:ext cx="379412" cy="39052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ysClr val="windowText" lastClr="00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02859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" name="Google Shape;238;p22">
            <a:extLst>
              <a:ext uri="{FF2B5EF4-FFF2-40B4-BE49-F238E27FC236}">
                <a16:creationId xmlns:a16="http://schemas.microsoft.com/office/drawing/2014/main" id="{02760BC6-F063-4111-9D15-907FBC190443}"/>
              </a:ext>
            </a:extLst>
          </p:cNvPr>
          <p:cNvSpPr txBox="1">
            <a:spLocks/>
          </p:cNvSpPr>
          <p:nvPr/>
        </p:nvSpPr>
        <p:spPr>
          <a:xfrm>
            <a:off x="1302038" y="0"/>
            <a:ext cx="653992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/>
              <a:t>Output Komputerisasi HSBGN</a:t>
            </a:r>
            <a:endParaRPr lang="en-US" sz="3200" dirty="0"/>
          </a:p>
        </p:txBody>
      </p:sp>
      <p:sp>
        <p:nvSpPr>
          <p:cNvPr id="6" name="Google Shape;357;p31">
            <a:extLst>
              <a:ext uri="{FF2B5EF4-FFF2-40B4-BE49-F238E27FC236}">
                <a16:creationId xmlns:a16="http://schemas.microsoft.com/office/drawing/2014/main" id="{AB83FDBF-C203-4D59-B167-CB722FF20487}"/>
              </a:ext>
            </a:extLst>
          </p:cNvPr>
          <p:cNvSpPr txBox="1">
            <a:spLocks/>
          </p:cNvSpPr>
          <p:nvPr/>
        </p:nvSpPr>
        <p:spPr>
          <a:xfrm>
            <a:off x="296792" y="656050"/>
            <a:ext cx="8259083" cy="2348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spcBef>
                <a:spcPts val="600"/>
              </a:spcBef>
            </a:pPr>
            <a:r>
              <a:rPr lang="en-US" sz="1600" dirty="0">
                <a:solidFill>
                  <a:srgbClr val="002060"/>
                </a:solidFill>
              </a:rPr>
              <a:t>Hasil </a:t>
            </a:r>
            <a:r>
              <a:rPr lang="en-US" sz="1600" dirty="0" err="1">
                <a:solidFill>
                  <a:srgbClr val="002060"/>
                </a:solidFill>
              </a:rPr>
              <a:t>kajian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statistik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terhadap</a:t>
            </a:r>
            <a:r>
              <a:rPr lang="en-US" sz="1600" dirty="0">
                <a:solidFill>
                  <a:srgbClr val="002060"/>
                </a:solidFill>
              </a:rPr>
              <a:t> HSBGN di 33 </a:t>
            </a:r>
            <a:r>
              <a:rPr lang="en-US" sz="1600" dirty="0" err="1">
                <a:solidFill>
                  <a:srgbClr val="002060"/>
                </a:solidFill>
              </a:rPr>
              <a:t>Ibukota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Provinsi</a:t>
            </a:r>
            <a:r>
              <a:rPr lang="en-US" sz="1600" dirty="0">
                <a:solidFill>
                  <a:srgbClr val="002060"/>
                </a:solidFill>
              </a:rPr>
              <a:t> di Indonesia </a:t>
            </a:r>
            <a:r>
              <a:rPr lang="en-US" sz="1600" dirty="0" err="1">
                <a:solidFill>
                  <a:srgbClr val="002060"/>
                </a:solidFill>
              </a:rPr>
              <a:t>didapatkan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gradasi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harga</a:t>
            </a:r>
            <a:r>
              <a:rPr lang="en-US" sz="1600" dirty="0">
                <a:solidFill>
                  <a:srgbClr val="002060"/>
                </a:solidFill>
              </a:rPr>
              <a:t> per m</a:t>
            </a:r>
            <a:r>
              <a:rPr lang="en-US" sz="1600" baseline="30000" dirty="0">
                <a:solidFill>
                  <a:srgbClr val="002060"/>
                </a:solidFill>
              </a:rPr>
              <a:t>2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sebagai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berikut</a:t>
            </a:r>
            <a:r>
              <a:rPr lang="en-US" sz="1600" dirty="0">
                <a:solidFill>
                  <a:srgbClr val="002060"/>
                </a:solidFill>
              </a:rPr>
              <a:t>: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Gedung </a:t>
            </a:r>
            <a:r>
              <a:rPr lang="en-US" sz="1600" dirty="0" err="1">
                <a:solidFill>
                  <a:srgbClr val="002060"/>
                </a:solidFill>
              </a:rPr>
              <a:t>Tidak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Sederhana</a:t>
            </a:r>
            <a:r>
              <a:rPr lang="en-US" sz="1600" dirty="0">
                <a:solidFill>
                  <a:srgbClr val="002060"/>
                </a:solidFill>
              </a:rPr>
              <a:t>		</a:t>
            </a:r>
            <a:r>
              <a:rPr lang="en-US" sz="1600" dirty="0" err="1">
                <a:solidFill>
                  <a:srgbClr val="002060"/>
                </a:solidFill>
              </a:rPr>
              <a:t>Rp</a:t>
            </a:r>
            <a:r>
              <a:rPr lang="en-US" sz="1600" dirty="0">
                <a:solidFill>
                  <a:srgbClr val="002060"/>
                </a:solidFill>
              </a:rPr>
              <a:t> 5.405.000,- </a:t>
            </a:r>
            <a:r>
              <a:rPr lang="en-US" sz="1600" dirty="0" err="1">
                <a:solidFill>
                  <a:srgbClr val="002060"/>
                </a:solidFill>
              </a:rPr>
              <a:t>s.d.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Rp</a:t>
            </a:r>
            <a:r>
              <a:rPr lang="en-US" sz="1600" dirty="0">
                <a:solidFill>
                  <a:srgbClr val="002060"/>
                </a:solidFill>
              </a:rPr>
              <a:t> 7.025.000,-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Gedung </a:t>
            </a:r>
            <a:r>
              <a:rPr lang="en-US" sz="1600" dirty="0" err="1">
                <a:solidFill>
                  <a:srgbClr val="002060"/>
                </a:solidFill>
              </a:rPr>
              <a:t>Sederhana</a:t>
            </a:r>
            <a:r>
              <a:rPr lang="en-US" sz="1600" dirty="0">
                <a:solidFill>
                  <a:srgbClr val="002060"/>
                </a:solidFill>
              </a:rPr>
              <a:t>		</a:t>
            </a:r>
            <a:r>
              <a:rPr lang="en-US" sz="1600" dirty="0" err="1">
                <a:solidFill>
                  <a:srgbClr val="002060"/>
                </a:solidFill>
              </a:rPr>
              <a:t>Rp</a:t>
            </a:r>
            <a:r>
              <a:rPr lang="en-US" sz="1600" dirty="0">
                <a:solidFill>
                  <a:srgbClr val="002060"/>
                </a:solidFill>
              </a:rPr>
              <a:t> 3.355.000,- </a:t>
            </a:r>
            <a:r>
              <a:rPr lang="en-US" sz="1600" dirty="0" err="1">
                <a:solidFill>
                  <a:srgbClr val="002060"/>
                </a:solidFill>
              </a:rPr>
              <a:t>s.d.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Rp</a:t>
            </a:r>
            <a:r>
              <a:rPr lang="en-US" sz="1600" dirty="0">
                <a:solidFill>
                  <a:srgbClr val="002060"/>
                </a:solidFill>
              </a:rPr>
              <a:t> 5.115.000,-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2060"/>
                </a:solidFill>
              </a:rPr>
              <a:t>Rumah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Tipe</a:t>
            </a:r>
            <a:r>
              <a:rPr lang="en-US" sz="1600" dirty="0">
                <a:solidFill>
                  <a:srgbClr val="002060"/>
                </a:solidFill>
              </a:rPr>
              <a:t> A			</a:t>
            </a:r>
            <a:r>
              <a:rPr lang="en-US" sz="1600" dirty="0" err="1">
                <a:solidFill>
                  <a:srgbClr val="002060"/>
                </a:solidFill>
              </a:rPr>
              <a:t>Rp</a:t>
            </a:r>
            <a:r>
              <a:rPr lang="en-US" sz="1600" dirty="0">
                <a:solidFill>
                  <a:srgbClr val="002060"/>
                </a:solidFill>
              </a:rPr>
              <a:t> 4.690.000,- </a:t>
            </a:r>
            <a:r>
              <a:rPr lang="en-US" sz="1600" dirty="0" err="1">
                <a:solidFill>
                  <a:srgbClr val="002060"/>
                </a:solidFill>
              </a:rPr>
              <a:t>s.d.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Rp</a:t>
            </a:r>
            <a:r>
              <a:rPr lang="en-US" sz="1600" dirty="0">
                <a:solidFill>
                  <a:srgbClr val="002060"/>
                </a:solidFill>
              </a:rPr>
              <a:t> 6.910.000,-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2060"/>
                </a:solidFill>
              </a:rPr>
              <a:t>Rumah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Tipe</a:t>
            </a:r>
            <a:r>
              <a:rPr lang="en-US" sz="1600" dirty="0">
                <a:solidFill>
                  <a:srgbClr val="002060"/>
                </a:solidFill>
              </a:rPr>
              <a:t> B			</a:t>
            </a:r>
            <a:r>
              <a:rPr lang="en-US" sz="1600" dirty="0" err="1">
                <a:solidFill>
                  <a:srgbClr val="002060"/>
                </a:solidFill>
              </a:rPr>
              <a:t>Rp</a:t>
            </a:r>
            <a:r>
              <a:rPr lang="en-US" sz="1600" dirty="0">
                <a:solidFill>
                  <a:srgbClr val="002060"/>
                </a:solidFill>
              </a:rPr>
              <a:t> 3.647.500,- </a:t>
            </a:r>
            <a:r>
              <a:rPr lang="en-US" sz="1600" dirty="0" err="1">
                <a:solidFill>
                  <a:srgbClr val="002060"/>
                </a:solidFill>
              </a:rPr>
              <a:t>s.d.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Rp</a:t>
            </a:r>
            <a:r>
              <a:rPr lang="en-US" sz="1600" dirty="0">
                <a:solidFill>
                  <a:srgbClr val="002060"/>
                </a:solidFill>
              </a:rPr>
              <a:t> 6.247.500,-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2060"/>
                </a:solidFill>
              </a:rPr>
              <a:t>Rumah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Tipe</a:t>
            </a:r>
            <a:r>
              <a:rPr lang="en-US" sz="1600" dirty="0">
                <a:solidFill>
                  <a:srgbClr val="002060"/>
                </a:solidFill>
              </a:rPr>
              <a:t> C/D/E		</a:t>
            </a:r>
            <a:r>
              <a:rPr lang="en-US" sz="1600" dirty="0" err="1">
                <a:solidFill>
                  <a:srgbClr val="002060"/>
                </a:solidFill>
              </a:rPr>
              <a:t>Rp</a:t>
            </a:r>
            <a:r>
              <a:rPr lang="en-US" sz="1600" dirty="0">
                <a:solidFill>
                  <a:srgbClr val="002060"/>
                </a:solidFill>
              </a:rPr>
              <a:t> 3.485.000,- </a:t>
            </a:r>
            <a:r>
              <a:rPr lang="en-US" sz="1600" dirty="0" err="1">
                <a:solidFill>
                  <a:srgbClr val="002060"/>
                </a:solidFill>
              </a:rPr>
              <a:t>s.d.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Rp</a:t>
            </a:r>
            <a:r>
              <a:rPr lang="en-US" sz="1600" dirty="0">
                <a:solidFill>
                  <a:srgbClr val="002060"/>
                </a:solidFill>
              </a:rPr>
              <a:t> 5.005.000,-</a:t>
            </a:r>
          </a:p>
        </p:txBody>
      </p:sp>
      <p:graphicFrame>
        <p:nvGraphicFramePr>
          <p:cNvPr id="7" name="Chart 11">
            <a:extLst>
              <a:ext uri="{FF2B5EF4-FFF2-40B4-BE49-F238E27FC236}">
                <a16:creationId xmlns:a16="http://schemas.microsoft.com/office/drawing/2014/main" id="{975BF9DB-43CC-456B-95E7-767EC3D5D1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0370034"/>
              </p:ext>
            </p:extLst>
          </p:nvPr>
        </p:nvGraphicFramePr>
        <p:xfrm>
          <a:off x="432183" y="3004460"/>
          <a:ext cx="7988300" cy="2226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Chart" r:id="rId4" imgW="7998645" imgH="2664183" progId="Excel.Chart.8">
                  <p:embed/>
                </p:oleObj>
              </mc:Choice>
              <mc:Fallback>
                <p:oleObj name="Chart" r:id="rId4" imgW="7998645" imgH="2664183" progId="Excel.Chart.8">
                  <p:embed/>
                  <p:pic>
                    <p:nvPicPr>
                      <p:cNvPr id="27652" name="Chart 11">
                        <a:extLst>
                          <a:ext uri="{FF2B5EF4-FFF2-40B4-BE49-F238E27FC236}">
                            <a16:creationId xmlns:a16="http://schemas.microsoft.com/office/drawing/2014/main" id="{F5DA8AD6-AB19-4BD5-9C7A-BD0A78CDD5B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183" y="3004460"/>
                        <a:ext cx="7988300" cy="22263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EE489-4E0E-4248-BDD3-C06F7F442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1" y="0"/>
            <a:ext cx="4136571" cy="5143500"/>
          </a:xfrm>
          <a:prstGeom prst="rect">
            <a:avLst/>
          </a:prstGeom>
        </p:spPr>
      </p:pic>
      <p:sp>
        <p:nvSpPr>
          <p:cNvPr id="6" name="Google Shape;238;p22">
            <a:extLst>
              <a:ext uri="{FF2B5EF4-FFF2-40B4-BE49-F238E27FC236}">
                <a16:creationId xmlns:a16="http://schemas.microsoft.com/office/drawing/2014/main" id="{7CE2E135-8E3B-4666-912A-5CC0979063BF}"/>
              </a:ext>
            </a:extLst>
          </p:cNvPr>
          <p:cNvSpPr txBox="1">
            <a:spLocks/>
          </p:cNvSpPr>
          <p:nvPr/>
        </p:nvSpPr>
        <p:spPr>
          <a:xfrm>
            <a:off x="489239" y="1888650"/>
            <a:ext cx="653992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 err="1"/>
              <a:t>Contoh</a:t>
            </a:r>
            <a:r>
              <a:rPr lang="en-US" sz="3200" dirty="0"/>
              <a:t> </a:t>
            </a:r>
            <a:r>
              <a:rPr lang="en-US" sz="3200" dirty="0" err="1"/>
              <a:t>Analisis</a:t>
            </a:r>
            <a:endParaRPr lang="en-US" sz="3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157E14-70C2-40FA-B8B8-B429DB64C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Google Shape;238;p22">
            <a:extLst>
              <a:ext uri="{FF2B5EF4-FFF2-40B4-BE49-F238E27FC236}">
                <a16:creationId xmlns:a16="http://schemas.microsoft.com/office/drawing/2014/main" id="{7CE2E135-8E3B-4666-912A-5CC0979063BF}"/>
              </a:ext>
            </a:extLst>
          </p:cNvPr>
          <p:cNvSpPr txBox="1">
            <a:spLocks/>
          </p:cNvSpPr>
          <p:nvPr/>
        </p:nvSpPr>
        <p:spPr>
          <a:xfrm>
            <a:off x="3684505" y="1552681"/>
            <a:ext cx="6114762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 err="1"/>
              <a:t>Contoh</a:t>
            </a:r>
            <a:r>
              <a:rPr lang="en-US" sz="2800" dirty="0"/>
              <a:t> Surat </a:t>
            </a:r>
            <a:r>
              <a:rPr lang="en-US" sz="2800" dirty="0" err="1"/>
              <a:t>Analisis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Kebutuhan</a:t>
            </a:r>
            <a:r>
              <a:rPr lang="en-US" sz="2800" dirty="0"/>
              <a:t> </a:t>
            </a:r>
            <a:r>
              <a:rPr lang="en-US" sz="2800" dirty="0" err="1"/>
              <a:t>Biaya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(Pembangunan </a:t>
            </a:r>
            <a:r>
              <a:rPr lang="en-US" sz="2800" dirty="0" err="1"/>
              <a:t>Baru</a:t>
            </a:r>
            <a:r>
              <a:rPr lang="en-US" sz="280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C1DB40-E7DA-486D-B6D8-5105D0D11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569261"/>
            <a:ext cx="367211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65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" name="Google Shape;238;p22">
            <a:extLst>
              <a:ext uri="{FF2B5EF4-FFF2-40B4-BE49-F238E27FC236}">
                <a16:creationId xmlns:a16="http://schemas.microsoft.com/office/drawing/2014/main" id="{7CE2E135-8E3B-4666-912A-5CC0979063BF}"/>
              </a:ext>
            </a:extLst>
          </p:cNvPr>
          <p:cNvSpPr txBox="1">
            <a:spLocks/>
          </p:cNvSpPr>
          <p:nvPr/>
        </p:nvSpPr>
        <p:spPr>
          <a:xfrm>
            <a:off x="3481305" y="449014"/>
            <a:ext cx="6114762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 err="1"/>
              <a:t>Contoh</a:t>
            </a:r>
            <a:r>
              <a:rPr lang="en-US" sz="2400" dirty="0"/>
              <a:t> Surat </a:t>
            </a:r>
            <a:r>
              <a:rPr lang="en-US" sz="2400" dirty="0" err="1"/>
              <a:t>Analisis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Biaya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(</a:t>
            </a:r>
            <a:r>
              <a:rPr lang="en-US" sz="2400" dirty="0" err="1"/>
              <a:t>Perawatan</a:t>
            </a:r>
            <a:r>
              <a:rPr lang="en-US" sz="24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0129C-5814-42AA-8E64-6FC5FA7C2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07" y="-2489"/>
            <a:ext cx="413475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D4D07D-4853-446D-B132-3D5649CA4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459" y="1132114"/>
            <a:ext cx="3967416" cy="401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1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A386CF-E52B-47EF-9602-9A573432707D}"/>
              </a:ext>
            </a:extLst>
          </p:cNvPr>
          <p:cNvSpPr/>
          <p:nvPr/>
        </p:nvSpPr>
        <p:spPr>
          <a:xfrm>
            <a:off x="607478" y="0"/>
            <a:ext cx="833273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800" b="1" cap="none" spc="0" dirty="0">
                <a:ln/>
                <a:solidFill>
                  <a:schemeClr val="accent3"/>
                </a:solidFill>
                <a:effectLst/>
              </a:rPr>
              <a:t>Menu Surat Keputusan (SK)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4C6C04A6-6FE9-4933-9DD4-798ADDDC6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3" t="23863" r="23042" b="31593"/>
          <a:stretch>
            <a:fillRect/>
          </a:stretch>
        </p:blipFill>
        <p:spPr bwMode="auto">
          <a:xfrm>
            <a:off x="313643" y="867087"/>
            <a:ext cx="5329237" cy="370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F0FA9DF-DAB5-4448-9D09-9FA2359736E6}"/>
              </a:ext>
            </a:extLst>
          </p:cNvPr>
          <p:cNvSpPr/>
          <p:nvPr/>
        </p:nvSpPr>
        <p:spPr>
          <a:xfrm>
            <a:off x="3419475" y="2866687"/>
            <a:ext cx="1152525" cy="6477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578D58D8-6D32-44D7-8D19-2F2003029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79" b="4269"/>
          <a:stretch>
            <a:fillRect/>
          </a:stretch>
        </p:blipFill>
        <p:spPr bwMode="auto">
          <a:xfrm>
            <a:off x="4739683" y="1019175"/>
            <a:ext cx="42005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467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/>
          <p:nvPr/>
        </p:nvSpPr>
        <p:spPr>
          <a:xfrm>
            <a:off x="957944" y="1071107"/>
            <a:ext cx="7213600" cy="3940943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14" name="Google Shape;414;p35"/>
          <p:cNvSpPr txBox="1">
            <a:spLocks noGrp="1"/>
          </p:cNvSpPr>
          <p:nvPr>
            <p:ph type="body" idx="4294967295"/>
          </p:nvPr>
        </p:nvSpPr>
        <p:spPr>
          <a:xfrm>
            <a:off x="2484768" y="-60462"/>
            <a:ext cx="4720218" cy="11315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-US" sz="3400" b="1" dirty="0" err="1">
                <a:latin typeface="Poppins"/>
                <a:ea typeface="Poppins"/>
                <a:cs typeface="Poppins"/>
                <a:sym typeface="Poppins"/>
              </a:rPr>
              <a:t>Catatan</a:t>
            </a:r>
            <a:r>
              <a:rPr lang="en-US" sz="3400" b="1" dirty="0">
                <a:latin typeface="Poppins"/>
                <a:ea typeface="Poppins"/>
                <a:cs typeface="Poppins"/>
                <a:sym typeface="Poppins"/>
              </a:rPr>
              <a:t> Model </a:t>
            </a:r>
            <a:r>
              <a:rPr lang="en-US" sz="3400" b="1" dirty="0" err="1">
                <a:latin typeface="Poppins"/>
                <a:ea typeface="Poppins"/>
                <a:cs typeface="Poppins"/>
                <a:sym typeface="Poppins"/>
              </a:rPr>
              <a:t>Perhitungan</a:t>
            </a:r>
            <a:r>
              <a:rPr lang="en-US" sz="3400" b="1" dirty="0">
                <a:latin typeface="Poppins"/>
                <a:ea typeface="Poppins"/>
                <a:cs typeface="Poppins"/>
                <a:sym typeface="Poppins"/>
              </a:rPr>
              <a:t> HSBGN</a:t>
            </a:r>
            <a:endParaRPr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EADC6-76E7-4300-A1E3-C177E5C2E777}"/>
              </a:ext>
            </a:extLst>
          </p:cNvPr>
          <p:cNvSpPr txBox="1"/>
          <p:nvPr/>
        </p:nvSpPr>
        <p:spPr>
          <a:xfrm>
            <a:off x="1248230" y="1387248"/>
            <a:ext cx="663302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/>
              <a:t>Data </a:t>
            </a:r>
            <a:r>
              <a:rPr lang="en-US" sz="1700" dirty="0" err="1"/>
              <a:t>isian</a:t>
            </a:r>
            <a:r>
              <a:rPr lang="en-US" sz="1700" dirty="0"/>
              <a:t> pada model </a:t>
            </a:r>
            <a:r>
              <a:rPr lang="en-US" sz="1700" dirty="0" err="1"/>
              <a:t>perhitungan</a:t>
            </a:r>
            <a:r>
              <a:rPr lang="en-US" sz="1700" dirty="0"/>
              <a:t> HSBGN </a:t>
            </a:r>
            <a:r>
              <a:rPr lang="en-US" sz="1700" dirty="0" err="1"/>
              <a:t>wajib</a:t>
            </a:r>
            <a:r>
              <a:rPr lang="en-US" sz="1700" dirty="0"/>
              <a:t> </a:t>
            </a:r>
            <a:r>
              <a:rPr lang="en-US" sz="1700" dirty="0" err="1"/>
              <a:t>diisi</a:t>
            </a:r>
            <a:r>
              <a:rPr lang="en-US" sz="1700" dirty="0"/>
              <a:t> dan </a:t>
            </a:r>
            <a:r>
              <a:rPr lang="en-US" sz="1700" dirty="0" err="1"/>
              <a:t>tidak</a:t>
            </a:r>
            <a:r>
              <a:rPr lang="en-US" sz="1700" dirty="0"/>
              <a:t> </a:t>
            </a:r>
            <a:r>
              <a:rPr lang="en-US" sz="1700" dirty="0" err="1"/>
              <a:t>dapat</a:t>
            </a:r>
            <a:r>
              <a:rPr lang="en-US" sz="1700" dirty="0"/>
              <a:t> </a:t>
            </a:r>
            <a:r>
              <a:rPr lang="en-US" sz="1700" dirty="0" err="1"/>
              <a:t>dikosongkan</a:t>
            </a:r>
            <a:r>
              <a:rPr lang="en-US" sz="1700" dirty="0"/>
              <a:t> 1 data pun;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/>
              <a:t>Formula dan SNI </a:t>
            </a:r>
            <a:r>
              <a:rPr lang="en-US" sz="1700" dirty="0" err="1"/>
              <a:t>tidak</a:t>
            </a:r>
            <a:r>
              <a:rPr lang="en-US" sz="1700" dirty="0"/>
              <a:t> </a:t>
            </a:r>
            <a:r>
              <a:rPr lang="en-US" sz="1700" dirty="0" err="1"/>
              <a:t>boleh</a:t>
            </a:r>
            <a:r>
              <a:rPr lang="en-US" sz="1700" dirty="0"/>
              <a:t> </a:t>
            </a:r>
            <a:r>
              <a:rPr lang="en-US" sz="1700" dirty="0" err="1"/>
              <a:t>diganti-ganti</a:t>
            </a:r>
            <a:r>
              <a:rPr lang="en-US" sz="1700" dirty="0"/>
              <a:t>. </a:t>
            </a:r>
            <a:r>
              <a:rPr lang="en-US" sz="1700" dirty="0" err="1"/>
              <a:t>Apabila</a:t>
            </a:r>
            <a:r>
              <a:rPr lang="en-US" sz="1700" dirty="0"/>
              <a:t> formula </a:t>
            </a:r>
            <a:r>
              <a:rPr lang="en-US" sz="1700" dirty="0" err="1"/>
              <a:t>atau</a:t>
            </a:r>
            <a:r>
              <a:rPr lang="en-US" sz="1700" dirty="0"/>
              <a:t> SNI </a:t>
            </a:r>
            <a:r>
              <a:rPr lang="en-US" sz="1700" dirty="0" err="1"/>
              <a:t>diubah</a:t>
            </a:r>
            <a:r>
              <a:rPr lang="en-US" sz="1700" dirty="0"/>
              <a:t> </a:t>
            </a:r>
            <a:r>
              <a:rPr lang="en-US" sz="1700" dirty="0" err="1"/>
              <a:t>akan</a:t>
            </a:r>
            <a:r>
              <a:rPr lang="en-US" sz="1700" dirty="0"/>
              <a:t> </a:t>
            </a:r>
            <a:r>
              <a:rPr lang="en-US" sz="1700" dirty="0" err="1"/>
              <a:t>mengakibatkan</a:t>
            </a:r>
            <a:r>
              <a:rPr lang="en-US" sz="1700" dirty="0"/>
              <a:t> HSBGN yang </a:t>
            </a:r>
            <a:r>
              <a:rPr lang="en-US" sz="1700" dirty="0" err="1"/>
              <a:t>anomali</a:t>
            </a:r>
            <a:r>
              <a:rPr lang="en-US" sz="1700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 err="1"/>
              <a:t>Koefisien</a:t>
            </a:r>
            <a:r>
              <a:rPr lang="en-US" sz="1700" dirty="0"/>
              <a:t> </a:t>
            </a:r>
            <a:r>
              <a:rPr lang="en-US" sz="1700" dirty="0" err="1"/>
              <a:t>upah</a:t>
            </a:r>
            <a:r>
              <a:rPr lang="en-US" sz="1700" dirty="0"/>
              <a:t> yang </a:t>
            </a:r>
            <a:r>
              <a:rPr lang="en-US" sz="1700" dirty="0" err="1"/>
              <a:t>ditetapkan</a:t>
            </a:r>
            <a:r>
              <a:rPr lang="en-US" sz="1700" dirty="0"/>
              <a:t> </a:t>
            </a:r>
            <a:r>
              <a:rPr lang="en-US" sz="1700" dirty="0" err="1"/>
              <a:t>dalam</a:t>
            </a:r>
            <a:r>
              <a:rPr lang="en-US" sz="1700" dirty="0"/>
              <a:t> SNI </a:t>
            </a:r>
            <a:r>
              <a:rPr lang="en-US" sz="1700" dirty="0" err="1"/>
              <a:t>adalah</a:t>
            </a:r>
            <a:r>
              <a:rPr lang="en-US" sz="1700" dirty="0"/>
              <a:t> </a:t>
            </a:r>
            <a:r>
              <a:rPr lang="en-US" sz="1700" dirty="0" err="1"/>
              <a:t>koefisien</a:t>
            </a:r>
            <a:r>
              <a:rPr lang="en-US" sz="1700" dirty="0"/>
              <a:t> </a:t>
            </a:r>
            <a:r>
              <a:rPr lang="en-US" sz="1700" dirty="0" err="1"/>
              <a:t>untuk</a:t>
            </a:r>
            <a:r>
              <a:rPr lang="en-US" sz="1700" dirty="0"/>
              <a:t> </a:t>
            </a:r>
            <a:r>
              <a:rPr lang="en-US" sz="1700" dirty="0" err="1"/>
              <a:t>tukang</a:t>
            </a:r>
            <a:r>
              <a:rPr lang="en-US" sz="1700" dirty="0"/>
              <a:t>/</a:t>
            </a:r>
            <a:r>
              <a:rPr lang="en-US" sz="1700" dirty="0" err="1"/>
              <a:t>tenaga</a:t>
            </a:r>
            <a:r>
              <a:rPr lang="en-US" sz="1700" dirty="0"/>
              <a:t> </a:t>
            </a:r>
            <a:r>
              <a:rPr lang="en-US" sz="1700" dirty="0" err="1"/>
              <a:t>terampil</a:t>
            </a:r>
            <a:r>
              <a:rPr lang="en-US" sz="1700" dirty="0"/>
              <a:t> yang </a:t>
            </a:r>
            <a:r>
              <a:rPr lang="en-US" sz="1700" dirty="0" err="1"/>
              <a:t>memiliki</a:t>
            </a:r>
            <a:r>
              <a:rPr lang="en-US" sz="1700" dirty="0"/>
              <a:t> </a:t>
            </a:r>
            <a:r>
              <a:rPr lang="en-US" sz="1700" dirty="0" err="1"/>
              <a:t>sertifikat</a:t>
            </a:r>
            <a:r>
              <a:rPr lang="en-US" sz="1700" dirty="0"/>
              <a:t>; dan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 err="1"/>
              <a:t>Jika</a:t>
            </a:r>
            <a:r>
              <a:rPr lang="en-US" sz="1700" dirty="0"/>
              <a:t> pada </a:t>
            </a:r>
            <a:r>
              <a:rPr lang="en-US" sz="1700" dirty="0" err="1"/>
              <a:t>pelaksanaan</a:t>
            </a:r>
            <a:r>
              <a:rPr lang="en-US" sz="1700" dirty="0"/>
              <a:t> survey </a:t>
            </a:r>
            <a:r>
              <a:rPr lang="en-US" sz="1700" dirty="0" err="1"/>
              <a:t>tidak</a:t>
            </a:r>
            <a:r>
              <a:rPr lang="en-US" sz="1700" dirty="0"/>
              <a:t> </a:t>
            </a:r>
            <a:r>
              <a:rPr lang="en-US" sz="1700" dirty="0" err="1"/>
              <a:t>didapatkan</a:t>
            </a:r>
            <a:r>
              <a:rPr lang="en-US" sz="1700" dirty="0"/>
              <a:t> </a:t>
            </a:r>
            <a:r>
              <a:rPr lang="en-US" sz="1700" dirty="0" err="1"/>
              <a:t>bahan-bahan</a:t>
            </a:r>
            <a:r>
              <a:rPr lang="en-US" sz="1700" dirty="0"/>
              <a:t> </a:t>
            </a:r>
            <a:r>
              <a:rPr lang="en-US" sz="1700" dirty="0" err="1"/>
              <a:t>sesuai</a:t>
            </a:r>
            <a:r>
              <a:rPr lang="en-US" sz="1700" dirty="0"/>
              <a:t> </a:t>
            </a:r>
            <a:r>
              <a:rPr lang="en-US" sz="1700" dirty="0" err="1"/>
              <a:t>dengan</a:t>
            </a:r>
            <a:r>
              <a:rPr lang="en-US" sz="1700" dirty="0"/>
              <a:t> list formula HSBGN, </a:t>
            </a:r>
            <a:r>
              <a:rPr lang="en-US" sz="1700" dirty="0" err="1"/>
              <a:t>maka</a:t>
            </a:r>
            <a:r>
              <a:rPr lang="en-US" sz="1700" dirty="0"/>
              <a:t> Tim </a:t>
            </a:r>
            <a:r>
              <a:rPr lang="en-US" sz="1700" dirty="0" err="1"/>
              <a:t>Pendata</a:t>
            </a:r>
            <a:r>
              <a:rPr lang="en-US" sz="1700" dirty="0"/>
              <a:t> </a:t>
            </a:r>
            <a:r>
              <a:rPr lang="en-US" sz="1700" dirty="0" err="1"/>
              <a:t>Harga</a:t>
            </a:r>
            <a:r>
              <a:rPr lang="en-US" sz="1700" dirty="0"/>
              <a:t> </a:t>
            </a:r>
            <a:r>
              <a:rPr lang="en-US" sz="1700" dirty="0" err="1"/>
              <a:t>perlu</a:t>
            </a:r>
            <a:r>
              <a:rPr lang="en-US" sz="1700" dirty="0"/>
              <a:t> </a:t>
            </a:r>
            <a:r>
              <a:rPr lang="en-US" sz="1700" dirty="0" err="1"/>
              <a:t>memperhitungkan</a:t>
            </a:r>
            <a:r>
              <a:rPr lang="en-US" sz="1700" dirty="0"/>
              <a:t> </a:t>
            </a:r>
            <a:r>
              <a:rPr lang="en-US" sz="1700" dirty="0" err="1"/>
              <a:t>biaya</a:t>
            </a:r>
            <a:r>
              <a:rPr lang="en-US" sz="1700" dirty="0"/>
              <a:t> </a:t>
            </a:r>
            <a:r>
              <a:rPr lang="en-US" sz="1700" dirty="0" err="1"/>
              <a:t>bahan</a:t>
            </a:r>
            <a:r>
              <a:rPr lang="en-US" sz="1700" dirty="0"/>
              <a:t> </a:t>
            </a:r>
            <a:r>
              <a:rPr lang="en-US" sz="1700" dirty="0" err="1"/>
              <a:t>sampai</a:t>
            </a:r>
            <a:r>
              <a:rPr lang="en-US" sz="1700" dirty="0"/>
              <a:t> </a:t>
            </a:r>
            <a:r>
              <a:rPr lang="en-US" sz="1700" dirty="0" err="1"/>
              <a:t>lokasi</a:t>
            </a:r>
            <a:r>
              <a:rPr lang="en-US" sz="1700" dirty="0"/>
              <a:t> (</a:t>
            </a:r>
            <a:r>
              <a:rPr lang="en-US" sz="1700" i="1" dirty="0"/>
              <a:t>on site = </a:t>
            </a:r>
            <a:r>
              <a:rPr lang="en-US" sz="1700" i="1" dirty="0" err="1"/>
              <a:t>harga</a:t>
            </a:r>
            <a:r>
              <a:rPr lang="en-US" sz="1700" i="1" dirty="0"/>
              <a:t> </a:t>
            </a:r>
            <a:r>
              <a:rPr lang="en-US" sz="1700" i="1" dirty="0" err="1"/>
              <a:t>barang</a:t>
            </a:r>
            <a:r>
              <a:rPr lang="en-US" sz="1700" i="1" dirty="0"/>
              <a:t> + </a:t>
            </a:r>
            <a:r>
              <a:rPr lang="en-US" sz="1700" i="1" dirty="0" err="1"/>
              <a:t>biaya</a:t>
            </a:r>
            <a:r>
              <a:rPr lang="en-US" sz="1700" i="1" dirty="0"/>
              <a:t> transport</a:t>
            </a:r>
            <a:r>
              <a:rPr lang="en-US" sz="1700" dirty="0"/>
              <a:t>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14" name="Google Shape;414;p35"/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8788104" cy="11315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-US" sz="3400" b="1" dirty="0" err="1">
                <a:latin typeface="Poppins"/>
                <a:ea typeface="Poppins"/>
                <a:cs typeface="Poppins"/>
                <a:sym typeface="Poppins"/>
              </a:rPr>
              <a:t>Contoh</a:t>
            </a:r>
            <a:r>
              <a:rPr lang="en-US" sz="3400" b="1" dirty="0">
                <a:latin typeface="Poppins"/>
                <a:ea typeface="Poppins"/>
                <a:cs typeface="Poppins"/>
                <a:sym typeface="Poppins"/>
              </a:rPr>
              <a:t> SK </a:t>
            </a:r>
            <a:r>
              <a:rPr lang="en-US" sz="3400" b="1" dirty="0" err="1">
                <a:latin typeface="Poppins"/>
                <a:ea typeface="Poppins"/>
                <a:cs typeface="Poppins"/>
                <a:sym typeface="Poppins"/>
              </a:rPr>
              <a:t>Legalisasi</a:t>
            </a:r>
            <a:r>
              <a:rPr lang="en-US" sz="3400" b="1" dirty="0">
                <a:latin typeface="Poppins"/>
                <a:ea typeface="Poppins"/>
                <a:cs typeface="Poppins"/>
                <a:sym typeface="Poppins"/>
              </a:rPr>
              <a:t> HSBGN </a:t>
            </a:r>
            <a:r>
              <a:rPr lang="en-US" sz="3400" b="1" dirty="0" err="1">
                <a:latin typeface="Poppins"/>
                <a:ea typeface="Poppins"/>
                <a:cs typeface="Poppins"/>
                <a:sym typeface="Poppins"/>
              </a:rPr>
              <a:t>Kab</a:t>
            </a:r>
            <a:r>
              <a:rPr lang="en-US" sz="3400" b="1" dirty="0">
                <a:latin typeface="Poppins"/>
                <a:ea typeface="Poppins"/>
                <a:cs typeface="Poppins"/>
                <a:sym typeface="Poppins"/>
              </a:rPr>
              <a:t>./Kota</a:t>
            </a:r>
            <a:endParaRPr sz="3400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FE3CDA50-7F62-4DEA-BB60-7B464E77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9" t="18500" r="10802" b="20863"/>
          <a:stretch>
            <a:fillRect/>
          </a:stretch>
        </p:blipFill>
        <p:spPr bwMode="auto">
          <a:xfrm>
            <a:off x="0" y="935946"/>
            <a:ext cx="3236912" cy="4207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8C8E2CD-CADA-4DD8-8441-34C0362E4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9" t="23225" r="12201" b="25587"/>
          <a:stretch>
            <a:fillRect/>
          </a:stretch>
        </p:blipFill>
        <p:spPr bwMode="auto">
          <a:xfrm>
            <a:off x="3242320" y="935946"/>
            <a:ext cx="2303463" cy="2373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31BADFA8-0AD3-42DC-8D9E-5FEC77288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2" t="30312" r="9399" b="32675"/>
          <a:stretch>
            <a:fillRect/>
          </a:stretch>
        </p:blipFill>
        <p:spPr bwMode="auto">
          <a:xfrm>
            <a:off x="3242320" y="3309257"/>
            <a:ext cx="2303463" cy="183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1946C6C-E903-4DC9-A01C-E35C3B3E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9" t="24013" r="9399" b="26375"/>
          <a:stretch>
            <a:fillRect/>
          </a:stretch>
        </p:blipFill>
        <p:spPr bwMode="auto">
          <a:xfrm>
            <a:off x="5597525" y="935947"/>
            <a:ext cx="3546475" cy="4207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79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21" name="Google Shape;421;p36"/>
          <p:cNvSpPr txBox="1">
            <a:spLocks noGrp="1"/>
          </p:cNvSpPr>
          <p:nvPr>
            <p:ph type="ctrTitle" idx="4294967295"/>
          </p:nvPr>
        </p:nvSpPr>
        <p:spPr>
          <a:xfrm>
            <a:off x="2380829" y="1786164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/>
              <a:t>Terima</a:t>
            </a:r>
            <a:r>
              <a:rPr lang="en-US" sz="5400" dirty="0"/>
              <a:t> </a:t>
            </a:r>
            <a:r>
              <a:rPr lang="en-US" sz="5400" dirty="0" err="1"/>
              <a:t>kasih</a:t>
            </a:r>
            <a:endParaRPr sz="5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9" name="Google Shape;189;p1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90" name="Google Shape;190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302778" y="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Sumber</a:t>
            </a:r>
            <a:r>
              <a:rPr lang="en-US" dirty="0"/>
              <a:t> Data</a:t>
            </a:r>
            <a:endParaRPr dirty="0"/>
          </a:p>
        </p:txBody>
      </p:sp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xfrm>
            <a:off x="170878" y="533500"/>
            <a:ext cx="5609800" cy="4087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just" rtl="0"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dirty="0" err="1"/>
              <a:t>Sumber</a:t>
            </a:r>
            <a:r>
              <a:rPr lang="en-US" dirty="0"/>
              <a:t> data </a:t>
            </a:r>
            <a:r>
              <a:rPr lang="en-US" dirty="0" err="1"/>
              <a:t>aplikasi</a:t>
            </a:r>
            <a:r>
              <a:rPr lang="en-US" dirty="0"/>
              <a:t> HSBGN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survey material/</a:t>
            </a:r>
            <a:r>
              <a:rPr lang="en-US" dirty="0" err="1"/>
              <a:t>bahan</a:t>
            </a:r>
            <a:r>
              <a:rPr lang="en-US" dirty="0"/>
              <a:t> dan </a:t>
            </a:r>
            <a:r>
              <a:rPr lang="en-US" dirty="0" err="1"/>
              <a:t>upah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di </a:t>
            </a:r>
            <a:r>
              <a:rPr lang="en-US" dirty="0" err="1"/>
              <a:t>kabupaten</a:t>
            </a:r>
            <a:r>
              <a:rPr lang="en-US" dirty="0"/>
              <a:t>/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.</a:t>
            </a:r>
          </a:p>
          <a:p>
            <a:pPr marL="127000" lvl="0" indent="0" algn="just" rtl="0"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 lang="en-US" dirty="0"/>
          </a:p>
          <a:p>
            <a:pPr marL="127000" lvl="0" indent="0" algn="just" rtl="0"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wilayah</a:t>
            </a:r>
            <a:r>
              <a:rPr lang="en-US" dirty="0"/>
              <a:t> </a:t>
            </a:r>
            <a:r>
              <a:rPr lang="en-US" dirty="0" err="1"/>
              <a:t>administratif</a:t>
            </a:r>
            <a:r>
              <a:rPr lang="en-US" dirty="0"/>
              <a:t> </a:t>
            </a:r>
            <a:r>
              <a:rPr lang="en-US" dirty="0" err="1"/>
              <a:t>kabupaten</a:t>
            </a:r>
            <a:r>
              <a:rPr lang="en-US" dirty="0"/>
              <a:t>/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meliputi</a:t>
            </a:r>
            <a:r>
              <a:rPr lang="en-US" dirty="0"/>
              <a:t>:</a:t>
            </a:r>
          </a:p>
          <a:p>
            <a:pPr algn="just"/>
            <a:r>
              <a:rPr lang="en-US" dirty="0"/>
              <a:t>Luas </a:t>
            </a:r>
            <a:r>
              <a:rPr lang="en-US" dirty="0" err="1"/>
              <a:t>wilayah</a:t>
            </a:r>
            <a:r>
              <a:rPr lang="en-US" dirty="0"/>
              <a:t> dan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geografis</a:t>
            </a:r>
            <a:r>
              <a:rPr lang="en-US" dirty="0"/>
              <a:t>; dan</a:t>
            </a:r>
          </a:p>
          <a:p>
            <a:pPr algn="just"/>
            <a:r>
              <a:rPr lang="en-US" dirty="0" err="1"/>
              <a:t>Jangkauan</a:t>
            </a:r>
            <a:r>
              <a:rPr lang="en-US" dirty="0"/>
              <a:t> dan </a:t>
            </a:r>
            <a:r>
              <a:rPr lang="en-US" dirty="0" err="1"/>
              <a:t>kendala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transportasi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marL="127000" indent="0" algn="just">
              <a:buNone/>
            </a:pPr>
            <a:r>
              <a:rPr lang="en-US" dirty="0" err="1"/>
              <a:t>Penetapan</a:t>
            </a:r>
            <a:r>
              <a:rPr lang="en-US" dirty="0"/>
              <a:t> </a:t>
            </a:r>
            <a:r>
              <a:rPr lang="en-US" dirty="0" err="1"/>
              <a:t>wilayah</a:t>
            </a:r>
            <a:r>
              <a:rPr lang="en-US" dirty="0"/>
              <a:t> remote </a:t>
            </a:r>
            <a:r>
              <a:rPr lang="en-US" dirty="0" err="1"/>
              <a:t>atau</a:t>
            </a:r>
            <a:r>
              <a:rPr lang="en-US" dirty="0"/>
              <a:t> zona </a:t>
            </a:r>
            <a:r>
              <a:rPr lang="en-US" dirty="0" err="1"/>
              <a:t>harga</a:t>
            </a:r>
            <a:r>
              <a:rPr lang="en-US" dirty="0"/>
              <a:t> (oleh </a:t>
            </a:r>
            <a:r>
              <a:rPr lang="en-US" dirty="0" err="1"/>
              <a:t>kepala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)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yang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signifikan</a:t>
            </a:r>
            <a:r>
              <a:rPr lang="en-US" dirty="0"/>
              <a:t> karena:</a:t>
            </a:r>
          </a:p>
          <a:p>
            <a:pPr algn="just"/>
            <a:r>
              <a:rPr lang="en-US" dirty="0"/>
              <a:t>Luas </a:t>
            </a:r>
            <a:r>
              <a:rPr lang="en-US" dirty="0" err="1"/>
              <a:t>wilayah</a:t>
            </a:r>
            <a:r>
              <a:rPr lang="en-US" dirty="0"/>
              <a:t> yang </a:t>
            </a:r>
            <a:r>
              <a:rPr lang="en-US" dirty="0" err="1"/>
              <a:t>memengaruhi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dan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wilayah</a:t>
            </a:r>
            <a:r>
              <a:rPr lang="en-US" dirty="0"/>
              <a:t> </a:t>
            </a:r>
            <a:r>
              <a:rPr lang="en-US" dirty="0" err="1"/>
              <a:t>kecamatan</a:t>
            </a:r>
            <a:r>
              <a:rPr lang="en-US" dirty="0"/>
              <a:t>; dan</a:t>
            </a:r>
          </a:p>
          <a:p>
            <a:pPr algn="just"/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geografis</a:t>
            </a:r>
            <a:r>
              <a:rPr lang="en-US" dirty="0"/>
              <a:t> yang </a:t>
            </a:r>
            <a:r>
              <a:rPr lang="en-US" dirty="0" err="1"/>
              <a:t>menyulitkan</a:t>
            </a:r>
            <a:r>
              <a:rPr lang="en-US" dirty="0"/>
              <a:t> </a:t>
            </a:r>
            <a:r>
              <a:rPr lang="en-US" dirty="0" err="1"/>
              <a:t>transportasi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endParaRPr dirty="0"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1E4FF16-A336-42D4-8E84-ECCC47B1B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3" y="0"/>
            <a:ext cx="88011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Google Shape;167;p16"/>
          <p:cNvSpPr txBox="1">
            <a:spLocks noGrp="1"/>
          </p:cNvSpPr>
          <p:nvPr>
            <p:ph type="ctrTitle" idx="4294967295"/>
          </p:nvPr>
        </p:nvSpPr>
        <p:spPr>
          <a:xfrm>
            <a:off x="947299" y="0"/>
            <a:ext cx="7249400" cy="707038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Penetapan</a:t>
            </a:r>
            <a:r>
              <a:rPr lang="en-US" dirty="0"/>
              <a:t> Zona/Index </a:t>
            </a:r>
            <a:r>
              <a:rPr lang="en-US" dirty="0" err="1"/>
              <a:t>Harga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3FD79A-11C6-4E98-8076-1DEC908C835D}"/>
              </a:ext>
            </a:extLst>
          </p:cNvPr>
          <p:cNvSpPr txBox="1"/>
          <p:nvPr/>
        </p:nvSpPr>
        <p:spPr>
          <a:xfrm>
            <a:off x="3020786" y="3758505"/>
            <a:ext cx="59762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algn="just"/>
            <a:r>
              <a:rPr lang="en-US" dirty="0" err="1"/>
              <a:t>Penetapan</a:t>
            </a:r>
            <a:r>
              <a:rPr lang="en-US" dirty="0"/>
              <a:t> </a:t>
            </a:r>
            <a:r>
              <a:rPr lang="en-US" dirty="0" err="1"/>
              <a:t>wilayah</a:t>
            </a:r>
            <a:r>
              <a:rPr lang="en-US" dirty="0"/>
              <a:t> remote </a:t>
            </a:r>
            <a:r>
              <a:rPr lang="en-US" dirty="0" err="1"/>
              <a:t>atau</a:t>
            </a:r>
            <a:r>
              <a:rPr lang="en-US" dirty="0"/>
              <a:t> zona </a:t>
            </a:r>
            <a:r>
              <a:rPr lang="en-US" dirty="0" err="1"/>
              <a:t>harga</a:t>
            </a:r>
            <a:r>
              <a:rPr lang="en-US" dirty="0"/>
              <a:t> (oleh </a:t>
            </a:r>
            <a:r>
              <a:rPr lang="en-US" dirty="0" err="1"/>
              <a:t>kepala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)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yang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signifikan</a:t>
            </a:r>
            <a:r>
              <a:rPr lang="en-US" dirty="0"/>
              <a:t> karena:</a:t>
            </a:r>
          </a:p>
          <a:p>
            <a:pPr marL="412750" indent="-285750" algn="just">
              <a:buFont typeface="Arial" panose="020B0604020202020204" pitchFamily="34" charset="0"/>
              <a:buChar char="•"/>
            </a:pPr>
            <a:r>
              <a:rPr lang="en-US" dirty="0"/>
              <a:t>Luas </a:t>
            </a:r>
            <a:r>
              <a:rPr lang="en-US" dirty="0" err="1"/>
              <a:t>wilayah</a:t>
            </a:r>
            <a:r>
              <a:rPr lang="en-US" dirty="0"/>
              <a:t> yang </a:t>
            </a:r>
            <a:r>
              <a:rPr lang="en-US" dirty="0" err="1"/>
              <a:t>memengaruhi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dan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wilayah</a:t>
            </a:r>
            <a:r>
              <a:rPr lang="en-US" dirty="0"/>
              <a:t> </a:t>
            </a:r>
            <a:r>
              <a:rPr lang="en-US" dirty="0" err="1"/>
              <a:t>kecamatan</a:t>
            </a:r>
            <a:r>
              <a:rPr lang="en-US" dirty="0"/>
              <a:t>; dan</a:t>
            </a:r>
          </a:p>
          <a:p>
            <a:pPr marL="412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geografis</a:t>
            </a:r>
            <a:r>
              <a:rPr lang="en-US" dirty="0"/>
              <a:t> yang </a:t>
            </a:r>
            <a:r>
              <a:rPr lang="en-US" dirty="0" err="1"/>
              <a:t>menyulitkan</a:t>
            </a:r>
            <a:r>
              <a:rPr lang="en-US" dirty="0"/>
              <a:t> </a:t>
            </a:r>
            <a:r>
              <a:rPr lang="en-US" dirty="0" err="1"/>
              <a:t>transportasi</a:t>
            </a:r>
            <a:r>
              <a:rPr lang="en-US" dirty="0"/>
              <a:t> (</a:t>
            </a:r>
            <a:r>
              <a:rPr lang="en-US" dirty="0" err="1"/>
              <a:t>misal</a:t>
            </a:r>
            <a:r>
              <a:rPr lang="en-US" dirty="0"/>
              <a:t>: </a:t>
            </a:r>
            <a:r>
              <a:rPr lang="en-US" dirty="0" err="1"/>
              <a:t>kepulauan</a:t>
            </a:r>
            <a:r>
              <a:rPr lang="en-US" dirty="0"/>
              <a:t>, </a:t>
            </a:r>
            <a:r>
              <a:rPr lang="en-US" dirty="0" err="1"/>
              <a:t>pegunungan</a:t>
            </a:r>
            <a:r>
              <a:rPr lang="en-US" dirty="0"/>
              <a:t>, dan </a:t>
            </a:r>
            <a:r>
              <a:rPr lang="en-US" dirty="0" err="1"/>
              <a:t>atau</a:t>
            </a:r>
            <a:r>
              <a:rPr lang="en-US" dirty="0"/>
              <a:t> karena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alamiah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>
            <a:spLocks noGrp="1"/>
          </p:cNvSpPr>
          <p:nvPr>
            <p:ph type="body" idx="1"/>
          </p:nvPr>
        </p:nvSpPr>
        <p:spPr>
          <a:xfrm>
            <a:off x="157868" y="730705"/>
            <a:ext cx="2962636" cy="4018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/>
              <a:t>Penetapan</a:t>
            </a:r>
            <a:r>
              <a:rPr lang="en-US" b="1" dirty="0"/>
              <a:t> </a:t>
            </a:r>
            <a:r>
              <a:rPr lang="en-US" b="1" dirty="0" err="1"/>
              <a:t>Mekanisme</a:t>
            </a:r>
            <a:r>
              <a:rPr lang="en-US" b="1" dirty="0"/>
              <a:t> Survey:</a:t>
            </a:r>
          </a:p>
          <a:p>
            <a:pPr marL="285750" indent="-285750" algn="just"/>
            <a:r>
              <a:rPr lang="en-US" dirty="0" err="1"/>
              <a:t>Dilaksanakan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oleh Tim </a:t>
            </a:r>
            <a:r>
              <a:rPr lang="en-US" dirty="0" err="1"/>
              <a:t>Pendata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(</a:t>
            </a:r>
            <a:r>
              <a:rPr lang="en-US" dirty="0" err="1"/>
              <a:t>Dinas</a:t>
            </a:r>
            <a:r>
              <a:rPr lang="en-US" dirty="0"/>
              <a:t> </a:t>
            </a:r>
            <a:r>
              <a:rPr lang="en-US" dirty="0" err="1"/>
              <a:t>Teknis</a:t>
            </a:r>
            <a:r>
              <a:rPr lang="en-US" dirty="0"/>
              <a:t>)</a:t>
            </a:r>
          </a:p>
          <a:p>
            <a:pPr marL="285750" indent="-285750" algn="just"/>
            <a:r>
              <a:rPr lang="en-US" dirty="0" err="1"/>
              <a:t>Dilaksanakan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Survey </a:t>
            </a:r>
            <a:r>
              <a:rPr lang="en-US" dirty="0" err="1"/>
              <a:t>Harga</a:t>
            </a:r>
            <a:r>
              <a:rPr lang="en-US" dirty="0"/>
              <a:t>/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Bersama SKPD lain (</a:t>
            </a:r>
            <a:r>
              <a:rPr lang="en-US" dirty="0" err="1"/>
              <a:t>Bappeda</a:t>
            </a:r>
            <a:r>
              <a:rPr lang="en-US" dirty="0"/>
              <a:t>, </a:t>
            </a:r>
            <a:r>
              <a:rPr lang="en-US" dirty="0" err="1"/>
              <a:t>Setda</a:t>
            </a:r>
            <a:r>
              <a:rPr lang="en-US" dirty="0"/>
              <a:t>, BPS)</a:t>
            </a:r>
          </a:p>
          <a:p>
            <a:pPr marL="285750" indent="-285750" algn="just"/>
            <a:r>
              <a:rPr lang="en-US" dirty="0" err="1"/>
              <a:t>Dilaksanakan</a:t>
            </a:r>
            <a:r>
              <a:rPr lang="en-US" dirty="0"/>
              <a:t> oleh </a:t>
            </a:r>
            <a:r>
              <a:rPr lang="en-US" dirty="0" err="1"/>
              <a:t>penyedia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(</a:t>
            </a:r>
            <a:r>
              <a:rPr lang="en-US" dirty="0" err="1"/>
              <a:t>konsultan</a:t>
            </a:r>
            <a:r>
              <a:rPr lang="en-US" dirty="0"/>
              <a:t>)</a:t>
            </a:r>
          </a:p>
          <a:p>
            <a:pPr marL="285750" indent="-285750" algn="just"/>
            <a:r>
              <a:rPr lang="en-US" dirty="0" err="1"/>
              <a:t>Dilaksanakan</a:t>
            </a:r>
            <a:r>
              <a:rPr lang="en-US" dirty="0"/>
              <a:t> oleh </a:t>
            </a:r>
            <a:r>
              <a:rPr lang="en-US" dirty="0" err="1"/>
              <a:t>pihak</a:t>
            </a:r>
            <a:r>
              <a:rPr lang="en-US" dirty="0"/>
              <a:t> lain (</a:t>
            </a:r>
            <a:r>
              <a:rPr lang="en-US" dirty="0" err="1"/>
              <a:t>contoh</a:t>
            </a:r>
            <a:r>
              <a:rPr lang="en-US" dirty="0"/>
              <a:t>: </a:t>
            </a:r>
            <a:r>
              <a:rPr lang="en-US" dirty="0" err="1"/>
              <a:t>dilaksanakan</a:t>
            </a:r>
            <a:r>
              <a:rPr lang="en-US" dirty="0"/>
              <a:t> oleh BPS </a:t>
            </a:r>
            <a:r>
              <a:rPr lang="en-US" dirty="0" err="1"/>
              <a:t>berdasarkan</a:t>
            </a:r>
            <a:r>
              <a:rPr lang="en-US" dirty="0"/>
              <a:t> MoU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227" name="Google Shape;227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228" name="Google Shape;22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29" name="Google Shape;229;p2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30" name="Google Shape;230;p2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1"/>
          <p:cNvSpPr/>
          <p:nvPr/>
        </p:nvSpPr>
        <p:spPr>
          <a:xfrm>
            <a:off x="6454511" y="36700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93;p19">
            <a:extLst>
              <a:ext uri="{FF2B5EF4-FFF2-40B4-BE49-F238E27FC236}">
                <a16:creationId xmlns:a16="http://schemas.microsoft.com/office/drawing/2014/main" id="{C011EB6E-13A3-42C5-AD8E-71D478BD2A26}"/>
              </a:ext>
            </a:extLst>
          </p:cNvPr>
          <p:cNvSpPr txBox="1">
            <a:spLocks/>
          </p:cNvSpPr>
          <p:nvPr/>
        </p:nvSpPr>
        <p:spPr>
          <a:xfrm>
            <a:off x="302778" y="0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Sumber Data</a:t>
            </a:r>
            <a:endParaRPr lang="en-US" dirty="0"/>
          </a:p>
        </p:txBody>
      </p:sp>
      <p:sp>
        <p:nvSpPr>
          <p:cNvPr id="17" name="Google Shape;224;p21">
            <a:extLst>
              <a:ext uri="{FF2B5EF4-FFF2-40B4-BE49-F238E27FC236}">
                <a16:creationId xmlns:a16="http://schemas.microsoft.com/office/drawing/2014/main" id="{66381F3B-1663-4BD2-8DA3-F1ED43407B93}"/>
              </a:ext>
            </a:extLst>
          </p:cNvPr>
          <p:cNvSpPr txBox="1">
            <a:spLocks/>
          </p:cNvSpPr>
          <p:nvPr/>
        </p:nvSpPr>
        <p:spPr>
          <a:xfrm>
            <a:off x="3133448" y="730704"/>
            <a:ext cx="2962636" cy="40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Poppins Light"/>
              <a:buChar char="￮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Poppins Light"/>
              <a:buChar char="￮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Poppins Light"/>
              <a:buChar char="￮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algn="just">
              <a:buFont typeface="Poppins Light"/>
              <a:buNone/>
            </a:pPr>
            <a:r>
              <a:rPr lang="en-US" b="1" dirty="0" err="1"/>
              <a:t>Pelaksanaan</a:t>
            </a:r>
            <a:r>
              <a:rPr lang="en-US" b="1" dirty="0"/>
              <a:t> survey </a:t>
            </a:r>
            <a:r>
              <a:rPr lang="en-US" b="1" dirty="0" err="1"/>
              <a:t>harga</a:t>
            </a:r>
            <a:r>
              <a:rPr lang="en-US" b="1" dirty="0"/>
              <a:t> </a:t>
            </a:r>
            <a:r>
              <a:rPr lang="en-US" b="1" dirty="0" err="1"/>
              <a:t>dengan</a:t>
            </a:r>
            <a:r>
              <a:rPr lang="en-US" b="1" dirty="0"/>
              <a:t> </a:t>
            </a:r>
            <a:r>
              <a:rPr lang="en-US" b="1" dirty="0" err="1"/>
              <a:t>metode</a:t>
            </a:r>
            <a:r>
              <a:rPr lang="en-US" b="1" dirty="0"/>
              <a:t>:</a:t>
            </a:r>
          </a:p>
          <a:p>
            <a:pPr marL="285750" indent="-285750" algn="just"/>
            <a:r>
              <a:rPr lang="en-US" dirty="0"/>
              <a:t>Survey pada </a:t>
            </a:r>
            <a:r>
              <a:rPr lang="en-US" dirty="0" err="1"/>
              <a:t>ibukota</a:t>
            </a:r>
            <a:r>
              <a:rPr lang="en-US" dirty="0"/>
              <a:t> </a:t>
            </a:r>
            <a:r>
              <a:rPr lang="en-US" dirty="0" err="1"/>
              <a:t>kabupaten</a:t>
            </a:r>
            <a:r>
              <a:rPr lang="en-US" dirty="0"/>
              <a:t>/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acuan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wilayah</a:t>
            </a:r>
            <a:r>
              <a:rPr lang="en-US" dirty="0"/>
              <a:t> </a:t>
            </a:r>
            <a:r>
              <a:rPr lang="en-US" dirty="0" err="1"/>
              <a:t>lainnya</a:t>
            </a:r>
            <a:endParaRPr lang="en-US" dirty="0"/>
          </a:p>
          <a:p>
            <a:pPr marL="285750" indent="-285750" algn="just"/>
            <a:endParaRPr lang="en-US" dirty="0"/>
          </a:p>
          <a:p>
            <a:pPr marL="285750" indent="-285750" algn="just"/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Kecamatan</a:t>
            </a:r>
            <a:endParaRPr lang="en-US" dirty="0"/>
          </a:p>
          <a:p>
            <a:pPr marL="285750" indent="-285750" algn="just"/>
            <a:endParaRPr lang="en-US" dirty="0"/>
          </a:p>
          <a:p>
            <a:pPr marL="285750" indent="-285750" algn="just"/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tertinggi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rerata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224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7" name="Google Shape;175;p17">
            <a:extLst>
              <a:ext uri="{FF2B5EF4-FFF2-40B4-BE49-F238E27FC236}">
                <a16:creationId xmlns:a16="http://schemas.microsoft.com/office/drawing/2014/main" id="{51A21D7E-E538-421E-86E0-4E74161D3EE0}"/>
              </a:ext>
            </a:extLst>
          </p:cNvPr>
          <p:cNvSpPr txBox="1">
            <a:spLocks/>
          </p:cNvSpPr>
          <p:nvPr/>
        </p:nvSpPr>
        <p:spPr>
          <a:xfrm>
            <a:off x="1041020" y="212272"/>
            <a:ext cx="7061959" cy="470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 err="1"/>
              <a:t>Tahapan</a:t>
            </a:r>
            <a:r>
              <a:rPr lang="en-US" sz="3600" b="1" dirty="0"/>
              <a:t> </a:t>
            </a:r>
            <a:r>
              <a:rPr lang="en-US" sz="3600" b="1" dirty="0" err="1"/>
              <a:t>Penyusunan</a:t>
            </a:r>
            <a:r>
              <a:rPr lang="en-US" sz="3600" b="1" dirty="0"/>
              <a:t> HSBGN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E38CFA-92D9-464C-A236-B4829C36C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1" y="682458"/>
            <a:ext cx="896677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7" name="Google Shape;175;p17">
            <a:extLst>
              <a:ext uri="{FF2B5EF4-FFF2-40B4-BE49-F238E27FC236}">
                <a16:creationId xmlns:a16="http://schemas.microsoft.com/office/drawing/2014/main" id="{51A21D7E-E538-421E-86E0-4E74161D3EE0}"/>
              </a:ext>
            </a:extLst>
          </p:cNvPr>
          <p:cNvSpPr txBox="1">
            <a:spLocks/>
          </p:cNvSpPr>
          <p:nvPr/>
        </p:nvSpPr>
        <p:spPr>
          <a:xfrm>
            <a:off x="1041020" y="212272"/>
            <a:ext cx="7061959" cy="470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 err="1"/>
              <a:t>Fungsi</a:t>
            </a:r>
            <a:r>
              <a:rPr lang="en-US" sz="3600" b="1" dirty="0"/>
              <a:t> HSBGN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A00E37-17FE-4390-A2C5-5F421260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65" y="695445"/>
            <a:ext cx="8236410" cy="4572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0CE3B6-5B69-4BC7-931B-8779D3FE0746}"/>
              </a:ext>
            </a:extLst>
          </p:cNvPr>
          <p:cNvSpPr txBox="1"/>
          <p:nvPr/>
        </p:nvSpPr>
        <p:spPr>
          <a:xfrm>
            <a:off x="891822" y="835378"/>
            <a:ext cx="99342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23B8E-45C5-4A02-9E9C-3D2001FBB276}"/>
              </a:ext>
            </a:extLst>
          </p:cNvPr>
          <p:cNvSpPr txBox="1"/>
          <p:nvPr/>
        </p:nvSpPr>
        <p:spPr>
          <a:xfrm>
            <a:off x="2997200" y="829734"/>
            <a:ext cx="99342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2F0DE-D4EB-40AB-A74B-13FA33BE3594}"/>
              </a:ext>
            </a:extLst>
          </p:cNvPr>
          <p:cNvSpPr txBox="1"/>
          <p:nvPr/>
        </p:nvSpPr>
        <p:spPr>
          <a:xfrm>
            <a:off x="5094111" y="757802"/>
            <a:ext cx="99342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0D16C3-ED06-4723-80D9-E1EF60BDE8FF}"/>
              </a:ext>
            </a:extLst>
          </p:cNvPr>
          <p:cNvSpPr txBox="1"/>
          <p:nvPr/>
        </p:nvSpPr>
        <p:spPr>
          <a:xfrm>
            <a:off x="7004756" y="829734"/>
            <a:ext cx="99342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93A3C-861E-4870-8F00-18441D1092B3}"/>
              </a:ext>
            </a:extLst>
          </p:cNvPr>
          <p:cNvSpPr txBox="1"/>
          <p:nvPr/>
        </p:nvSpPr>
        <p:spPr>
          <a:xfrm>
            <a:off x="2678289" y="2686166"/>
            <a:ext cx="516467" cy="2616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82792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86E2656E-E52D-4CD5-A7A8-0E7CB8B83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3" t="23863" r="23409" b="31593"/>
          <a:stretch>
            <a:fillRect/>
          </a:stretch>
        </p:blipFill>
        <p:spPr bwMode="auto">
          <a:xfrm>
            <a:off x="1127218" y="682458"/>
            <a:ext cx="6889564" cy="4167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9BDBA3-03BB-467A-8B7B-D75D2A93A910}"/>
              </a:ext>
            </a:extLst>
          </p:cNvPr>
          <p:cNvSpPr/>
          <p:nvPr/>
        </p:nvSpPr>
        <p:spPr>
          <a:xfrm>
            <a:off x="753531" y="0"/>
            <a:ext cx="80201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000" b="1" cap="none" spc="0" dirty="0" err="1">
                <a:ln/>
                <a:solidFill>
                  <a:schemeClr val="accent3"/>
                </a:solidFill>
                <a:effectLst/>
              </a:rPr>
              <a:t>Tampilan</a:t>
            </a:r>
            <a:r>
              <a:rPr lang="en-US" sz="4000" b="1" cap="none" spc="0" dirty="0">
                <a:ln/>
                <a:solidFill>
                  <a:schemeClr val="accent3"/>
                </a:solidFill>
                <a:effectLst/>
              </a:rPr>
              <a:t> Menu </a:t>
            </a:r>
            <a:r>
              <a:rPr lang="en-US" sz="4000" b="1" cap="none" spc="0" dirty="0" err="1">
                <a:ln/>
                <a:solidFill>
                  <a:schemeClr val="accent3"/>
                </a:solidFill>
                <a:effectLst/>
              </a:rPr>
              <a:t>Aplikasi</a:t>
            </a:r>
            <a:r>
              <a:rPr lang="en-US" sz="4000" b="1" cap="none" spc="0" dirty="0">
                <a:ln/>
                <a:solidFill>
                  <a:schemeClr val="accent3"/>
                </a:solidFill>
                <a:effectLst/>
              </a:rPr>
              <a:t> HSBGN</a:t>
            </a:r>
          </a:p>
        </p:txBody>
      </p:sp>
    </p:spTree>
    <p:extLst>
      <p:ext uri="{BB962C8B-B14F-4D97-AF65-F5344CB8AC3E}">
        <p14:creationId xmlns:p14="http://schemas.microsoft.com/office/powerpoint/2010/main" val="540417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A386CF-E52B-47EF-9602-9A573432707D}"/>
              </a:ext>
            </a:extLst>
          </p:cNvPr>
          <p:cNvSpPr/>
          <p:nvPr/>
        </p:nvSpPr>
        <p:spPr>
          <a:xfrm>
            <a:off x="1341648" y="0"/>
            <a:ext cx="686437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800" b="1" cap="none" spc="0" dirty="0">
                <a:ln/>
                <a:solidFill>
                  <a:schemeClr val="accent3"/>
                </a:solidFill>
                <a:effectLst/>
              </a:rPr>
              <a:t>Menu </a:t>
            </a:r>
            <a:r>
              <a:rPr lang="en-US" sz="4800" b="1" cap="none" spc="0" dirty="0" err="1">
                <a:ln/>
                <a:solidFill>
                  <a:schemeClr val="accent3"/>
                </a:solidFill>
                <a:effectLst/>
              </a:rPr>
              <a:t>Pedoman</a:t>
            </a:r>
            <a:r>
              <a:rPr lang="en-US" sz="4800" b="1" cap="none" spc="0" dirty="0">
                <a:ln/>
                <a:solidFill>
                  <a:schemeClr val="accent3"/>
                </a:solidFill>
                <a:effectLst/>
              </a:rPr>
              <a:t> </a:t>
            </a:r>
            <a:r>
              <a:rPr lang="en-US" sz="4800" b="1" cap="none" spc="0" dirty="0" err="1">
                <a:ln/>
                <a:solidFill>
                  <a:schemeClr val="accent3"/>
                </a:solidFill>
                <a:effectLst/>
              </a:rPr>
              <a:t>Teknis</a:t>
            </a:r>
            <a:endParaRPr lang="en-US" sz="4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4C6C04A6-6FE9-4933-9DD4-798ADDDC6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3" t="23863" r="23042" b="31593"/>
          <a:stretch>
            <a:fillRect/>
          </a:stretch>
        </p:blipFill>
        <p:spPr bwMode="auto">
          <a:xfrm>
            <a:off x="313643" y="867087"/>
            <a:ext cx="5329237" cy="370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1CC37216-8091-4AE9-882A-20669EFC2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62" b="3979"/>
          <a:stretch>
            <a:fillRect/>
          </a:stretch>
        </p:blipFill>
        <p:spPr bwMode="auto">
          <a:xfrm>
            <a:off x="4773838" y="1092429"/>
            <a:ext cx="4321175" cy="405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F0FA9DF-DAB5-4448-9D09-9FA2359736E6}"/>
              </a:ext>
            </a:extLst>
          </p:cNvPr>
          <p:cNvSpPr/>
          <p:nvPr/>
        </p:nvSpPr>
        <p:spPr>
          <a:xfrm>
            <a:off x="395288" y="2794115"/>
            <a:ext cx="1152525" cy="6477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1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869</Words>
  <Application>Microsoft Office PowerPoint</Application>
  <PresentationFormat>On-screen Show (16:9)</PresentationFormat>
  <Paragraphs>209</Paragraphs>
  <Slides>28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Poppins</vt:lpstr>
      <vt:lpstr>Poppins Light</vt:lpstr>
      <vt:lpstr>Arial</vt:lpstr>
      <vt:lpstr>Arial Rounded MT Bold</vt:lpstr>
      <vt:lpstr>Cymbeline template</vt:lpstr>
      <vt:lpstr>Chart</vt:lpstr>
      <vt:lpstr>Aplikasi Harga Satuan Bangunan Gedung Negara</vt:lpstr>
      <vt:lpstr>Aplikasi HSBGN</vt:lpstr>
      <vt:lpstr>Sumber Data</vt:lpstr>
      <vt:lpstr>Penetapan Zona/Index Harga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Kendala Input (Kesalahan Input/Konversi)</vt:lpstr>
      <vt:lpstr>Kendala Input (Kesalahan Input/Konversi)</vt:lpstr>
      <vt:lpstr>Kesalahan Input yang Sering Terjadi</vt:lpstr>
      <vt:lpstr>Contoh Konversi Harga Satuan Bata Merah</vt:lpstr>
      <vt:lpstr>Contoh Konversi Harga Pasir</vt:lpstr>
      <vt:lpstr>Contoh Konversi Harga Satuan Semen</vt:lpstr>
      <vt:lpstr>Contoh Konversi Harga Satuan Genteng</vt:lpstr>
      <vt:lpstr>Contoh Konversi Harga Satuan Besi</vt:lpstr>
      <vt:lpstr>PowerPoint Presentation</vt:lpstr>
      <vt:lpstr>Output Komputerisasi HSBGN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Harga Satuan Bangunan Gedung Negara</dc:title>
  <cp:lastModifiedBy>prayudi satriavi</cp:lastModifiedBy>
  <cp:revision>94</cp:revision>
  <dcterms:modified xsi:type="dcterms:W3CDTF">2021-09-14T01:43:49Z</dcterms:modified>
</cp:coreProperties>
</file>